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358" r:id="rId4"/>
    <p:sldId id="388" r:id="rId5"/>
    <p:sldId id="389" r:id="rId6"/>
    <p:sldId id="390" r:id="rId7"/>
    <p:sldId id="384" r:id="rId8"/>
    <p:sldId id="392" r:id="rId9"/>
    <p:sldId id="385" r:id="rId10"/>
    <p:sldId id="387" r:id="rId11"/>
    <p:sldId id="386" r:id="rId12"/>
    <p:sldId id="400" r:id="rId13"/>
    <p:sldId id="391" r:id="rId14"/>
    <p:sldId id="393" r:id="rId15"/>
    <p:sldId id="394" r:id="rId16"/>
    <p:sldId id="395" r:id="rId17"/>
    <p:sldId id="396" r:id="rId18"/>
    <p:sldId id="397" r:id="rId19"/>
    <p:sldId id="398"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p:restoredTop sz="93056"/>
  </p:normalViewPr>
  <p:slideViewPr>
    <p:cSldViewPr>
      <p:cViewPr varScale="1">
        <p:scale>
          <a:sx n="99" d="100"/>
          <a:sy n="99" d="100"/>
        </p:scale>
        <p:origin x="206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28702-633C-4F70-8B53-8514E3E7250E}" type="datetimeFigureOut">
              <a:rPr lang="en-US" smtClean="0"/>
              <a:pPr/>
              <a:t>9/3/19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90163-FAFD-47D6-BE4F-B2E71F8CC245}" type="slidenum">
              <a:rPr lang="en-US" smtClean="0"/>
              <a:pPr/>
              <a:t>‹#›</a:t>
            </a:fld>
            <a:endParaRPr lang="en-US"/>
          </a:p>
        </p:txBody>
      </p:sp>
    </p:spTree>
    <p:extLst>
      <p:ext uri="{BB962C8B-B14F-4D97-AF65-F5344CB8AC3E}">
        <p14:creationId xmlns:p14="http://schemas.microsoft.com/office/powerpoint/2010/main" val="10581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90163-FAFD-47D6-BE4F-B2E71F8CC245}" type="slidenum">
              <a:rPr lang="en-US" smtClean="0"/>
              <a:pPr/>
              <a:t>1</a:t>
            </a:fld>
            <a:endParaRPr lang="en-US"/>
          </a:p>
        </p:txBody>
      </p:sp>
    </p:spTree>
    <p:extLst>
      <p:ext uri="{BB962C8B-B14F-4D97-AF65-F5344CB8AC3E}">
        <p14:creationId xmlns:p14="http://schemas.microsoft.com/office/powerpoint/2010/main" val="141207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50000"/>
              </a:lnSpc>
              <a:spcBef>
                <a:spcPts val="600"/>
              </a:spcBef>
              <a:spcAft>
                <a:spcPts val="600"/>
              </a:spcAft>
            </a:pPr>
            <a:endParaRPr lang="en-US">
              <a:latin typeface=".VnTime"/>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490163-FAFD-47D6-BE4F-B2E71F8CC245}" type="slidenum">
              <a:rPr lang="en-US" smtClean="0"/>
              <a:pPr/>
              <a:t>18</a:t>
            </a:fld>
            <a:endParaRPr lang="en-US"/>
          </a:p>
        </p:txBody>
      </p:sp>
    </p:spTree>
    <p:extLst>
      <p:ext uri="{BB962C8B-B14F-4D97-AF65-F5344CB8AC3E}">
        <p14:creationId xmlns:p14="http://schemas.microsoft.com/office/powerpoint/2010/main" val="246215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50000"/>
              </a:lnSpc>
              <a:spcBef>
                <a:spcPts val="600"/>
              </a:spcBef>
              <a:spcAft>
                <a:spcPts val="600"/>
              </a:spcAft>
            </a:pPr>
            <a:endParaRPr lang="en-US">
              <a:latin typeface=".VnTime"/>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490163-FAFD-47D6-BE4F-B2E71F8CC245}" type="slidenum">
              <a:rPr lang="en-US" smtClean="0"/>
              <a:pPr/>
              <a:t>19</a:t>
            </a:fld>
            <a:endParaRPr lang="en-US"/>
          </a:p>
        </p:txBody>
      </p:sp>
    </p:spTree>
    <p:extLst>
      <p:ext uri="{BB962C8B-B14F-4D97-AF65-F5344CB8AC3E}">
        <p14:creationId xmlns:p14="http://schemas.microsoft.com/office/powerpoint/2010/main" val="150067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Tham gia các hoạt động giáo dục tư tưởng chính trị do Đoàn trường tổ chức</a:t>
            </a:r>
          </a:p>
        </p:txBody>
      </p:sp>
      <p:sp>
        <p:nvSpPr>
          <p:cNvPr id="4" name="Slide Number Placeholder 3"/>
          <p:cNvSpPr>
            <a:spLocks noGrp="1"/>
          </p:cNvSpPr>
          <p:nvPr>
            <p:ph type="sldNum" sz="quarter" idx="5"/>
          </p:nvPr>
        </p:nvSpPr>
        <p:spPr/>
        <p:txBody>
          <a:bodyPr/>
          <a:lstStyle/>
          <a:p>
            <a:fld id="{3B490163-FAFD-47D6-BE4F-B2E71F8CC245}" type="slidenum">
              <a:rPr lang="en-US" smtClean="0"/>
              <a:pPr/>
              <a:t>4</a:t>
            </a:fld>
            <a:endParaRPr lang="en-US"/>
          </a:p>
        </p:txBody>
      </p:sp>
    </p:spTree>
    <p:extLst>
      <p:ext uri="{BB962C8B-B14F-4D97-AF65-F5344CB8AC3E}">
        <p14:creationId xmlns:p14="http://schemas.microsoft.com/office/powerpoint/2010/main" val="134886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490163-FAFD-47D6-BE4F-B2E71F8CC245}" type="slidenum">
              <a:rPr lang="en-US" smtClean="0"/>
              <a:pPr/>
              <a:t>5</a:t>
            </a:fld>
            <a:endParaRPr lang="en-US"/>
          </a:p>
        </p:txBody>
      </p:sp>
    </p:spTree>
    <p:extLst>
      <p:ext uri="{BB962C8B-B14F-4D97-AF65-F5344CB8AC3E}">
        <p14:creationId xmlns:p14="http://schemas.microsoft.com/office/powerpoint/2010/main" val="375025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490163-FAFD-47D6-BE4F-B2E71F8CC245}" type="slidenum">
              <a:rPr lang="en-US" smtClean="0"/>
              <a:pPr/>
              <a:t>6</a:t>
            </a:fld>
            <a:endParaRPr lang="en-US"/>
          </a:p>
        </p:txBody>
      </p:sp>
    </p:spTree>
    <p:extLst>
      <p:ext uri="{BB962C8B-B14F-4D97-AF65-F5344CB8AC3E}">
        <p14:creationId xmlns:p14="http://schemas.microsoft.com/office/powerpoint/2010/main" val="2104462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Năm 2019 BCH Liên chi đã lập đội văn nghệ tham gia cuộc thi Hội diễn văn nghệ </a:t>
            </a:r>
            <a:r>
              <a:rPr lang="en-US" i="1"/>
              <a:t>“Tuổi trẻ Trường Đại học Giao thông Vận tải vững bước dưới cờ đảng”</a:t>
            </a:r>
            <a:r>
              <a:rPr lang="en-US"/>
              <a:t> chào mừng 88 năm ngày thành lập Đoàn (26/3/1931 - 26/3/2019</a:t>
            </a:r>
            <a:r>
              <a:rPr lang="en-US" i="1"/>
              <a:t>) </a:t>
            </a:r>
            <a:r>
              <a:rPr lang="en-US"/>
              <a:t>và 57 năm ngày thành lập Trường (24/03/1962 – 24/03/2019) và đạt giải ba toàn đoàn</a:t>
            </a:r>
          </a:p>
          <a:p>
            <a:r>
              <a:rPr lang="en-US"/>
              <a:t>- 03/3/2019 Liên chi đoàn, liên chi hội đã tổ chức thành công “Ngày hội sinh viên khoa cơ khí 2019”thu hút rất đông đảo các bạn sinh viên tham gia các nội dung như: Xây dựng trại, hội thao, chương trình văn nghệ giao lưu thầy và trò khoa cơ khí.</a:t>
            </a:r>
          </a:p>
          <a:p>
            <a:r>
              <a:rPr lang="en-US"/>
              <a:t>- 4/2019 1 bạn sinh viên Đỗ Quang tú đã giành giải quán quân cuộc thi “Tìm kiếm tài năng sinh viên giao thông UTCS GOT TALENT 2019”</a:t>
            </a:r>
          </a:p>
          <a:p>
            <a:endParaRPr lang="en-US"/>
          </a:p>
        </p:txBody>
      </p:sp>
      <p:sp>
        <p:nvSpPr>
          <p:cNvPr id="4" name="Slide Number Placeholder 3"/>
          <p:cNvSpPr>
            <a:spLocks noGrp="1"/>
          </p:cNvSpPr>
          <p:nvPr>
            <p:ph type="sldNum" sz="quarter" idx="5"/>
          </p:nvPr>
        </p:nvSpPr>
        <p:spPr/>
        <p:txBody>
          <a:bodyPr/>
          <a:lstStyle/>
          <a:p>
            <a:fld id="{3B490163-FAFD-47D6-BE4F-B2E71F8CC245}" type="slidenum">
              <a:rPr lang="en-US" smtClean="0"/>
              <a:pPr/>
              <a:t>7</a:t>
            </a:fld>
            <a:endParaRPr lang="en-US"/>
          </a:p>
        </p:txBody>
      </p:sp>
    </p:spTree>
    <p:extLst>
      <p:ext uri="{BB962C8B-B14F-4D97-AF65-F5344CB8AC3E}">
        <p14:creationId xmlns:p14="http://schemas.microsoft.com/office/powerpoint/2010/main" val="333750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- 03/3/2019 Liên chi đoàn, liên chi hội đã tổ chức thành công “Ngày hội sinh viên khoa cơ khí 2019”thu hút rất đông đảo các bạn sinh viên tham gia các nội dung như: Xây dựng trại, hội thao, chương trình văn nghệ giao lưu thầy và trò khoa cơ khí.</a:t>
            </a:r>
          </a:p>
          <a:p>
            <a:endParaRPr lang="en-US"/>
          </a:p>
        </p:txBody>
      </p:sp>
      <p:sp>
        <p:nvSpPr>
          <p:cNvPr id="4" name="Slide Number Placeholder 3"/>
          <p:cNvSpPr>
            <a:spLocks noGrp="1"/>
          </p:cNvSpPr>
          <p:nvPr>
            <p:ph type="sldNum" sz="quarter" idx="5"/>
          </p:nvPr>
        </p:nvSpPr>
        <p:spPr/>
        <p:txBody>
          <a:bodyPr/>
          <a:lstStyle/>
          <a:p>
            <a:fld id="{3B490163-FAFD-47D6-BE4F-B2E71F8CC245}" type="slidenum">
              <a:rPr lang="en-US" smtClean="0"/>
              <a:pPr/>
              <a:t>8</a:t>
            </a:fld>
            <a:endParaRPr lang="en-US"/>
          </a:p>
        </p:txBody>
      </p:sp>
    </p:spTree>
    <p:extLst>
      <p:ext uri="{BB962C8B-B14F-4D97-AF65-F5344CB8AC3E}">
        <p14:creationId xmlns:p14="http://schemas.microsoft.com/office/powerpoint/2010/main" val="279991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fontAlgn="base">
              <a:lnSpc>
                <a:spcPct val="150000"/>
              </a:lnSpc>
              <a:spcBef>
                <a:spcPct val="0"/>
              </a:spcBef>
              <a:spcAft>
                <a:spcPct val="0"/>
              </a:spcAft>
              <a:buFont typeface="Wingdings" pitchFamily="2" charset="2"/>
              <a:buChar char="§"/>
              <a:tabLst>
                <a:tab pos="685800" algn="l"/>
              </a:tabLst>
            </a:pPr>
            <a:r>
              <a:rPr lang="en-US" dirty="0" err="1">
                <a:latin typeface="Times New Roman" pitchFamily="18" charset="0"/>
                <a:cs typeface="Times New Roman" pitchFamily="18" charset="0"/>
              </a:rPr>
              <a:t>Hoàn thành tốt việc thực hiện nghị quyết của LCĐ và chỉ thị nghị quyết của đoàn cấp trên</a:t>
            </a:r>
          </a:p>
          <a:p>
            <a:pPr marL="285750" indent="-285750" algn="just">
              <a:lnSpc>
                <a:spcPct val="150000"/>
              </a:lnSpc>
              <a:buFont typeface="Arial" panose="020B0604020202020204" pitchFamily="34" charset="0"/>
              <a:buChar char="•"/>
            </a:pPr>
            <a:r>
              <a:rPr lang="pt-BR">
                <a:latin typeface="Times New Roman" pitchFamily="18" charset="0"/>
                <a:cs typeface="Times New Roman" pitchFamily="18" charset="0"/>
              </a:rPr>
              <a:t>Công tác đoàn hạn chế nhất định về nội dung, hình thức chưa đáp ứng được nhu cầu, nguyện vọng của đông đảo sinh viên. Các chi đoàn còn thụ động, nặng về hình thức, thiếu định hướng. </a:t>
            </a:r>
            <a:endParaRPr lang="en-US">
              <a:latin typeface="Times New Roman" pitchFamily="18" charset="0"/>
              <a:cs typeface="Times New Roman" pitchFamily="18" charset="0"/>
            </a:endParaRPr>
          </a:p>
          <a:p>
            <a:pPr marL="285750" indent="-285750" algn="just">
              <a:lnSpc>
                <a:spcPct val="150000"/>
              </a:lnSpc>
              <a:buFont typeface="Arial" panose="020B0604020202020204" pitchFamily="34" charset="0"/>
              <a:buChar char="•"/>
            </a:pPr>
            <a:r>
              <a:rPr lang="pt-BR">
                <a:latin typeface="Times New Roman" pitchFamily="18" charset="0"/>
                <a:cs typeface="Times New Roman" pitchFamily="18" charset="0"/>
              </a:rPr>
              <a:t>Một số cán bộ ở chi đoàn có năng lực và kết quả học tập còn hạn chế, uy tín không cao đối với tập thể làm ảnh hưởng đến công tác. Một bộ phận cán bộ, giảng viên trẻ không quan tâm đến hoạt động Đoàn. </a:t>
            </a:r>
            <a:endParaRPr lang="en-US">
              <a:latin typeface="Times New Roman" pitchFamily="18" charset="0"/>
              <a:cs typeface="Times New Roman" pitchFamily="18" charset="0"/>
            </a:endParaRPr>
          </a:p>
          <a:p>
            <a:pPr marL="285750" indent="-285750" algn="just">
              <a:lnSpc>
                <a:spcPct val="150000"/>
              </a:lnSpc>
              <a:buFont typeface="Arial" panose="020B0604020202020204" pitchFamily="34" charset="0"/>
              <a:buChar char="•"/>
            </a:pPr>
            <a:r>
              <a:rPr lang="pt-BR">
                <a:latin typeface="Times New Roman" pitchFamily="18" charset="0"/>
                <a:cs typeface="Times New Roman" pitchFamily="18" charset="0"/>
              </a:rPr>
              <a:t>Điều kiện hỗ trợ, động viên cán bộ, giảng viên tham gia vị trí chủ chốt ở các chi đoàn hạn chế.</a:t>
            </a:r>
            <a:endParaRPr lang="en-US">
              <a:latin typeface="Times New Roman" pitchFamily="18" charset="0"/>
              <a:cs typeface="Times New Roman" pitchFamily="18" charset="0"/>
            </a:endParaRPr>
          </a:p>
          <a:p>
            <a:pPr marL="285750" indent="-285750" algn="just">
              <a:lnSpc>
                <a:spcPct val="150000"/>
              </a:lnSpc>
              <a:buFont typeface="Arial" panose="020B0604020202020204" pitchFamily="34" charset="0"/>
              <a:buChar char="•"/>
            </a:pPr>
            <a:r>
              <a:rPr lang="pt-BR">
                <a:latin typeface="Times New Roman" pitchFamily="18" charset="0"/>
                <a:cs typeface="Times New Roman" pitchFamily="18" charset="0"/>
              </a:rPr>
              <a:t>LCĐ chưa phát huy được tinh thần tình nguyện của toàn thể đoàn viên thanh niên, đặc biệt là các sinh viên có kết quả học tập khá, giỏi. </a:t>
            </a:r>
            <a:endParaRPr lang="en-US">
              <a:latin typeface="Times New Roman" pitchFamily="18" charset="0"/>
              <a:cs typeface="Times New Roman" pitchFamily="18" charset="0"/>
            </a:endParaRPr>
          </a:p>
          <a:p>
            <a:endParaRPr lang="en-US"/>
          </a:p>
        </p:txBody>
      </p:sp>
      <p:sp>
        <p:nvSpPr>
          <p:cNvPr id="4" name="Slide Number Placeholder 3"/>
          <p:cNvSpPr>
            <a:spLocks noGrp="1"/>
          </p:cNvSpPr>
          <p:nvPr>
            <p:ph type="sldNum" sz="quarter" idx="5"/>
          </p:nvPr>
        </p:nvSpPr>
        <p:spPr/>
        <p:txBody>
          <a:bodyPr/>
          <a:lstStyle/>
          <a:p>
            <a:fld id="{3B490163-FAFD-47D6-BE4F-B2E71F8CC245}" type="slidenum">
              <a:rPr lang="en-US" smtClean="0"/>
              <a:pPr/>
              <a:t>14</a:t>
            </a:fld>
            <a:endParaRPr lang="en-US"/>
          </a:p>
        </p:txBody>
      </p:sp>
    </p:spTree>
    <p:extLst>
      <p:ext uri="{BB962C8B-B14F-4D97-AF65-F5344CB8AC3E}">
        <p14:creationId xmlns:p14="http://schemas.microsoft.com/office/powerpoint/2010/main" val="676729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i="1" kern="1200">
                <a:solidFill>
                  <a:schemeClr val="tx1"/>
                </a:solidFill>
                <a:effectLst/>
                <a:latin typeface="+mn-lt"/>
                <a:ea typeface="+mn-ea"/>
                <a:cs typeface="+mn-cs"/>
              </a:rPr>
              <a:t>Một là,</a:t>
            </a:r>
            <a:r>
              <a:rPr lang="pt-BR" sz="1200" kern="1200">
                <a:solidFill>
                  <a:schemeClr val="tx1"/>
                </a:solidFill>
                <a:effectLst/>
                <a:latin typeface="+mn-lt"/>
                <a:ea typeface="+mn-ea"/>
                <a:cs typeface="+mn-cs"/>
              </a:rPr>
              <a:t> cần xác định công tác xây dựng tổ chức Đoàn là trọng tâm, trong đó cán bộ là khâu then chốt. Từ đó, lựa chọn đội ngũ cán bộ Đoàn phải là những người trẻ, có sức khoẻ, có trình độ, tâm huyết, nhiệt tình với phong trào, có năng lực tổ chức các hoạt động thực tiễn, biết đoàn kết nội bộ, phát huy trí tuệ tập thể nâng cao chất lượng hoạt động đoàn. </a:t>
            </a:r>
            <a:endParaRPr lang="en-US" sz="1200" kern="1200">
              <a:solidFill>
                <a:schemeClr val="tx1"/>
              </a:solidFill>
              <a:effectLst/>
              <a:latin typeface="+mn-lt"/>
              <a:ea typeface="+mn-ea"/>
              <a:cs typeface="+mn-cs"/>
            </a:endParaRPr>
          </a:p>
          <a:p>
            <a:r>
              <a:rPr lang="pt-BR" sz="1200" b="1" i="1" kern="1200">
                <a:solidFill>
                  <a:schemeClr val="tx1"/>
                </a:solidFill>
                <a:effectLst/>
                <a:latin typeface="+mn-lt"/>
                <a:ea typeface="+mn-ea"/>
                <a:cs typeface="+mn-cs"/>
              </a:rPr>
              <a:t>Hai là,</a:t>
            </a:r>
            <a:r>
              <a:rPr lang="pt-BR" sz="1200" kern="1200">
                <a:solidFill>
                  <a:schemeClr val="tx1"/>
                </a:solidFill>
                <a:effectLst/>
                <a:latin typeface="+mn-lt"/>
                <a:ea typeface="+mn-ea"/>
                <a:cs typeface="+mn-cs"/>
              </a:rPr>
              <a:t> các hoạt động của Đoàn phải thiết thực, xuất phát từ nhu cầu, lợi ích chính đáng của ĐVTN; phát huy mạnh mẽ tinh thần xung kích, tình nguyện và hỗ trợ SV trong học tập, rèn luyện, tự khẳng định và phát triển khả năng. </a:t>
            </a:r>
            <a:endParaRPr lang="en-US" sz="1200" kern="1200">
              <a:solidFill>
                <a:schemeClr val="tx1"/>
              </a:solidFill>
              <a:effectLst/>
              <a:latin typeface="+mn-lt"/>
              <a:ea typeface="+mn-ea"/>
              <a:cs typeface="+mn-cs"/>
            </a:endParaRPr>
          </a:p>
          <a:p>
            <a:r>
              <a:rPr lang="pt-BR" sz="1200" b="1" i="1" kern="1200">
                <a:solidFill>
                  <a:schemeClr val="tx1"/>
                </a:solidFill>
                <a:effectLst/>
                <a:latin typeface="+mn-lt"/>
                <a:ea typeface="+mn-ea"/>
                <a:cs typeface="+mn-cs"/>
              </a:rPr>
              <a:t>Ba là,</a:t>
            </a:r>
            <a:r>
              <a:rPr lang="pt-BR" sz="1200" kern="1200">
                <a:solidFill>
                  <a:schemeClr val="tx1"/>
                </a:solidFill>
                <a:effectLst/>
                <a:latin typeface="+mn-lt"/>
                <a:ea typeface="+mn-ea"/>
                <a:cs typeface="+mn-cs"/>
              </a:rPr>
              <a:t> trong công tác chỉ đạo thể hiện tính sáng tạo, nhạy bén, dám nghĩ, dám làm, dám chịu trách nhiệm, bám sát nhiệm vụ chính trị của Khoa, Nhà trường. Cần xác định mục tiêu, phương hướng, kế hoạch và biện pháp thực hiện cụ thể.</a:t>
            </a:r>
            <a:endParaRPr lang="en-US" sz="1200" kern="1200">
              <a:solidFill>
                <a:schemeClr val="tx1"/>
              </a:solidFill>
              <a:effectLst/>
              <a:latin typeface="+mn-lt"/>
              <a:ea typeface="+mn-ea"/>
              <a:cs typeface="+mn-cs"/>
            </a:endParaRPr>
          </a:p>
          <a:p>
            <a:r>
              <a:rPr lang="pt-BR" sz="1200" b="1" i="1" kern="1200">
                <a:solidFill>
                  <a:schemeClr val="tx1"/>
                </a:solidFill>
                <a:effectLst/>
                <a:latin typeface="+mn-lt"/>
                <a:ea typeface="+mn-ea"/>
                <a:cs typeface="+mn-cs"/>
              </a:rPr>
              <a:t>Bốn là</a:t>
            </a:r>
            <a:r>
              <a:rPr lang="pt-BR" sz="1200" kern="1200">
                <a:solidFill>
                  <a:schemeClr val="tx1"/>
                </a:solidFill>
                <a:effectLst/>
                <a:latin typeface="+mn-lt"/>
                <a:ea typeface="+mn-ea"/>
                <a:cs typeface="+mn-cs"/>
              </a:rPr>
              <a:t>, cần phân cấp giao nhiệm vụ cụ thể cho từng chi đoàn để tổ chức Đoàn phát huy được trí tuệ, tài năng, sức sáng tạo của đội ngũ, cán bộ, đoàn viên trong toàn trường.</a:t>
            </a:r>
            <a:endParaRPr lang="en-US" sz="1200" kern="1200">
              <a:solidFill>
                <a:schemeClr val="tx1"/>
              </a:solidFill>
              <a:effectLst/>
              <a:latin typeface="+mn-lt"/>
              <a:ea typeface="+mn-ea"/>
              <a:cs typeface="+mn-cs"/>
            </a:endParaRPr>
          </a:p>
          <a:p>
            <a:r>
              <a:rPr lang="pt-BR" sz="1200" b="1" i="1" kern="1200">
                <a:solidFill>
                  <a:schemeClr val="tx1"/>
                </a:solidFill>
                <a:effectLst/>
                <a:latin typeface="+mn-lt"/>
                <a:ea typeface="+mn-ea"/>
                <a:cs typeface="+mn-cs"/>
              </a:rPr>
              <a:t>Năm là, </a:t>
            </a:r>
            <a:r>
              <a:rPr lang="pt-BR" sz="1200" kern="1200">
                <a:solidFill>
                  <a:schemeClr val="tx1"/>
                </a:solidFill>
                <a:effectLst/>
                <a:latin typeface="+mn-lt"/>
                <a:ea typeface="+mn-ea"/>
                <a:cs typeface="+mn-cs"/>
              </a:rPr>
              <a:t>nghiên cứu, đề xuất những giải pháp, chương trình phù hợp để phát huy thế mạnh của lực lượng đông đảo đoàn viên trong khoa.</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B490163-FAFD-47D6-BE4F-B2E71F8CC245}" type="slidenum">
              <a:rPr lang="en-US" smtClean="0"/>
              <a:pPr/>
              <a:t>16</a:t>
            </a:fld>
            <a:endParaRPr lang="en-US"/>
          </a:p>
        </p:txBody>
      </p:sp>
    </p:spTree>
    <p:extLst>
      <p:ext uri="{BB962C8B-B14F-4D97-AF65-F5344CB8AC3E}">
        <p14:creationId xmlns:p14="http://schemas.microsoft.com/office/powerpoint/2010/main" val="3515759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lnSpc>
                <a:spcPct val="150000"/>
              </a:lnSpc>
              <a:spcBef>
                <a:spcPts val="600"/>
              </a:spcBef>
              <a:spcAft>
                <a:spcPts val="600"/>
              </a:spcAft>
            </a:pPr>
            <a:r>
              <a:rPr lang="en-US">
                <a:latin typeface="Times New Roman" panose="02020603050405020304" pitchFamily="18" charset="0"/>
                <a:ea typeface="Times New Roman" panose="02020603050405020304" pitchFamily="18" charset="0"/>
                <a:cs typeface="Times New Roman" panose="02020603050405020304" pitchFamily="18" charset="0"/>
              </a:rPr>
              <a:t>Công tác Đoàn trong năm 2019-2020 cần phải tạo ra sự biến chuyển mạnh mẽ trong bối cảnh mới đầy thách thức. Cùng với đó, hoạt động Đoàn cần phải tối thiểu theo kịp sự phát triển của nhà trường, của thủ đô và đất nước để có thể tạo thêm những cơ hội cũng như động lực cho Đoàn viên trong Liên chi Đoàn tiếp tục phát triển. Vì vậy, công tác Đoàn và phong trào Thanh niên cần phải được cải thiện và không ngừng đổi mới, sáng tạo nâng cao tinh thần của các Đoàn viên trong Liên chi Đoàn. Chất lượng và hiệu quả của các hoạt động cũng cần được nâng cao góp phần giúp cho Đoàn viên Thanh niên trong Liên chi Đoàn rèn luyện, học tập đem năng lực của mình góp phần vào sự phát triển của nhà trường cũng như của toàn xã hội. </a:t>
            </a:r>
            <a:endParaRPr lang="en-US">
              <a:latin typeface=".VnTime"/>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490163-FAFD-47D6-BE4F-B2E71F8CC245}" type="slidenum">
              <a:rPr lang="en-US" smtClean="0"/>
              <a:pPr/>
              <a:t>17</a:t>
            </a:fld>
            <a:endParaRPr lang="en-US"/>
          </a:p>
        </p:txBody>
      </p:sp>
    </p:spTree>
    <p:extLst>
      <p:ext uri="{BB962C8B-B14F-4D97-AF65-F5344CB8AC3E}">
        <p14:creationId xmlns:p14="http://schemas.microsoft.com/office/powerpoint/2010/main" val="21154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C48AD7-E71C-4EF3-8479-A49C30280DCE}"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73842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48AD7-E71C-4EF3-8479-A49C30280DCE}"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207737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48AD7-E71C-4EF3-8479-A49C30280DCE}"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311014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48AD7-E71C-4EF3-8479-A49C30280DCE}"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313773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C48AD7-E71C-4EF3-8479-A49C30280DCE}"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76946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C48AD7-E71C-4EF3-8479-A49C30280DCE}" type="datetimeFigureOut">
              <a:rPr lang="en-US" smtClean="0"/>
              <a:pPr/>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52977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C48AD7-E71C-4EF3-8479-A49C30280DCE}" type="datetimeFigureOut">
              <a:rPr lang="en-US" smtClean="0"/>
              <a:pPr/>
              <a:t>9/3/19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398952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C48AD7-E71C-4EF3-8479-A49C30280DCE}" type="datetimeFigureOut">
              <a:rPr lang="en-US" smtClean="0"/>
              <a:pPr/>
              <a:t>9/3/19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333335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48AD7-E71C-4EF3-8479-A49C30280DCE}" type="datetimeFigureOut">
              <a:rPr lang="en-US" smtClean="0"/>
              <a:pPr/>
              <a:t>9/3/19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410934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48AD7-E71C-4EF3-8479-A49C30280DCE}" type="datetimeFigureOut">
              <a:rPr lang="en-US" smtClean="0"/>
              <a:pPr/>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6876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48AD7-E71C-4EF3-8479-A49C30280DCE}" type="datetimeFigureOut">
              <a:rPr lang="en-US" smtClean="0"/>
              <a:pPr/>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973BD-8CE5-47C4-B8E5-573200B24DAB}" type="slidenum">
              <a:rPr lang="en-US" smtClean="0"/>
              <a:pPr/>
              <a:t>‹#›</a:t>
            </a:fld>
            <a:endParaRPr lang="en-US"/>
          </a:p>
        </p:txBody>
      </p:sp>
    </p:spTree>
    <p:extLst>
      <p:ext uri="{BB962C8B-B14F-4D97-AF65-F5344CB8AC3E}">
        <p14:creationId xmlns:p14="http://schemas.microsoft.com/office/powerpoint/2010/main" val="365499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48AD7-E71C-4EF3-8479-A49C30280DCE}" type="datetimeFigureOut">
              <a:rPr lang="en-US" smtClean="0"/>
              <a:pPr/>
              <a:t>9/3/19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973BD-8CE5-47C4-B8E5-573200B24DAB}" type="slidenum">
              <a:rPr lang="en-US" smtClean="0"/>
              <a:pPr/>
              <a:t>‹#›</a:t>
            </a:fld>
            <a:endParaRPr lang="en-US"/>
          </a:p>
        </p:txBody>
      </p:sp>
    </p:spTree>
    <p:extLst>
      <p:ext uri="{BB962C8B-B14F-4D97-AF65-F5344CB8AC3E}">
        <p14:creationId xmlns:p14="http://schemas.microsoft.com/office/powerpoint/2010/main" val="16435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2.jpeg"/><Relationship Id="rId7" Type="http://schemas.openxmlformats.org/officeDocument/2006/relationships/hyperlink" Target="../../../../../../../../Pictures/Photos%20Library.photoslibrary/resources/media/version/64/00/fullsizeoutput_64be.m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8.jpg"/><Relationship Id="rId4" Type="http://schemas.openxmlformats.org/officeDocument/2006/relationships/image" Target="../media/image13.jpg"/><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466245"/>
          </a:xfrm>
          <a:prstGeom prst="rect">
            <a:avLst/>
          </a:prstGeom>
        </p:spPr>
      </p:pic>
      <p:sp>
        <p:nvSpPr>
          <p:cNvPr id="5" name="TextBox 4"/>
          <p:cNvSpPr txBox="1"/>
          <p:nvPr/>
        </p:nvSpPr>
        <p:spPr>
          <a:xfrm>
            <a:off x="107504" y="3717032"/>
            <a:ext cx="8856984" cy="1477328"/>
          </a:xfrm>
          <a:prstGeom prst="rect">
            <a:avLst/>
          </a:prstGeom>
          <a:noFill/>
        </p:spPr>
        <p:txBody>
          <a:bodyPr wrap="square" rtlCol="0">
            <a:spAutoFit/>
          </a:bodyPr>
          <a:lstStyle/>
          <a:p>
            <a:pPr algn="ctr"/>
            <a:r>
              <a:rPr lang="en-US" sz="3000" b="1" dirty="0"/>
              <a:t>HOẠT ĐỘNG SINH VIÊN KHOA CƠ KHÍ</a:t>
            </a:r>
          </a:p>
          <a:p>
            <a:pPr algn="ctr"/>
            <a:r>
              <a:rPr lang="en-US" sz="3000" b="1" dirty="0"/>
              <a:t>NĂM HỌC 2018-2019 VÀ KẾ HOẠCH HOẠT ĐỘNG TRONG NĂM HỌC 2019-2020</a:t>
            </a:r>
            <a:endParaRPr lang="en-US" sz="3000" dirty="0"/>
          </a:p>
        </p:txBody>
      </p:sp>
      <p:sp>
        <p:nvSpPr>
          <p:cNvPr id="6" name="TextBox 5"/>
          <p:cNvSpPr txBox="1"/>
          <p:nvPr/>
        </p:nvSpPr>
        <p:spPr>
          <a:xfrm>
            <a:off x="5400137" y="5330532"/>
            <a:ext cx="4284570" cy="861774"/>
          </a:xfrm>
          <a:prstGeom prst="rect">
            <a:avLst/>
          </a:prstGeom>
          <a:noFill/>
        </p:spPr>
        <p:txBody>
          <a:bodyPr wrap="square" rtlCol="0">
            <a:spAutoFit/>
          </a:bodyPr>
          <a:lstStyle/>
          <a:p>
            <a:r>
              <a:rPr lang="en-US" sz="2500" b="1" dirty="0"/>
              <a:t>Đ/C: Phạm Văn Khá</a:t>
            </a:r>
          </a:p>
          <a:p>
            <a:r>
              <a:rPr lang="en-US" sz="2500" b="1" dirty="0"/>
              <a:t>Bí thư LCĐ khoa Cơ khí ́</a:t>
            </a:r>
          </a:p>
        </p:txBody>
      </p:sp>
      <p:sp>
        <p:nvSpPr>
          <p:cNvPr id="8" name="TextBox 7"/>
          <p:cNvSpPr txBox="1"/>
          <p:nvPr/>
        </p:nvSpPr>
        <p:spPr>
          <a:xfrm>
            <a:off x="3419872" y="6192306"/>
            <a:ext cx="2852766" cy="477054"/>
          </a:xfrm>
          <a:prstGeom prst="rect">
            <a:avLst/>
          </a:prstGeom>
          <a:noFill/>
        </p:spPr>
        <p:txBody>
          <a:bodyPr wrap="square" rtlCol="0">
            <a:spAutoFit/>
          </a:bodyPr>
          <a:lstStyle/>
          <a:p>
            <a:pPr algn="ctr"/>
            <a:r>
              <a:rPr lang="en-US" sz="2500" b="1" dirty="0"/>
              <a:t>HÀ NỘI 9/2019</a:t>
            </a:r>
          </a:p>
        </p:txBody>
      </p:sp>
    </p:spTree>
    <p:extLst>
      <p:ext uri="{BB962C8B-B14F-4D97-AF65-F5344CB8AC3E}">
        <p14:creationId xmlns:p14="http://schemas.microsoft.com/office/powerpoint/2010/main" val="85066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3193503"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CÁC HOẠT ĐỘNG NỔI BẬT</a:t>
            </a:r>
          </a:p>
        </p:txBody>
      </p:sp>
      <p:sp>
        <p:nvSpPr>
          <p:cNvPr id="3" name="Rectangle 2">
            <a:extLst>
              <a:ext uri="{FF2B5EF4-FFF2-40B4-BE49-F238E27FC236}">
                <a16:creationId xmlns:a16="http://schemas.microsoft.com/office/drawing/2014/main" id="{2B51D317-7532-CF49-BCB5-135A23FC62AF}"/>
              </a:ext>
            </a:extLst>
          </p:cNvPr>
          <p:cNvSpPr/>
          <p:nvPr/>
        </p:nvSpPr>
        <p:spPr>
          <a:xfrm>
            <a:off x="323528" y="1786378"/>
            <a:ext cx="2238113" cy="369332"/>
          </a:xfrm>
          <a:prstGeom prst="rect">
            <a:avLst/>
          </a:prstGeom>
        </p:spPr>
        <p:txBody>
          <a:bodyPr wrap="none">
            <a:spAutoFit/>
          </a:bodyPr>
          <a:lstStyle/>
          <a:p>
            <a:r>
              <a:rPr lang="en-US" b="1">
                <a:latin typeface="Times New Roman" panose="02020603050405020304" pitchFamily="18" charset="0"/>
                <a:ea typeface="Times New Roman" panose="02020603050405020304" pitchFamily="18" charset="0"/>
              </a:rPr>
              <a:t>Về </a:t>
            </a:r>
            <a:r>
              <a:rPr lang="en-US" b="1"/>
              <a:t>Thể dục, thể thao</a:t>
            </a:r>
            <a:r>
              <a:rPr lang="en-US">
                <a:effectLst/>
              </a:rPr>
              <a:t> </a:t>
            </a:r>
            <a:endParaRPr lang="en-US"/>
          </a:p>
        </p:txBody>
      </p:sp>
      <p:pic>
        <p:nvPicPr>
          <p:cNvPr id="8" name="Picture 7">
            <a:extLst>
              <a:ext uri="{FF2B5EF4-FFF2-40B4-BE49-F238E27FC236}">
                <a16:creationId xmlns:a16="http://schemas.microsoft.com/office/drawing/2014/main" id="{62900DAF-3F8E-6946-B6CA-FE5C358BF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9" y="2924944"/>
            <a:ext cx="3615063" cy="2711297"/>
          </a:xfrm>
          <a:prstGeom prst="rect">
            <a:avLst/>
          </a:prstGeom>
        </p:spPr>
      </p:pic>
      <p:pic>
        <p:nvPicPr>
          <p:cNvPr id="11" name="Picture 10">
            <a:extLst>
              <a:ext uri="{FF2B5EF4-FFF2-40B4-BE49-F238E27FC236}">
                <a16:creationId xmlns:a16="http://schemas.microsoft.com/office/drawing/2014/main" id="{35560E42-12A2-B048-AECB-C040153F2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881" y="2924944"/>
            <a:ext cx="3563888" cy="2672916"/>
          </a:xfrm>
          <a:prstGeom prst="rect">
            <a:avLst/>
          </a:prstGeom>
        </p:spPr>
      </p:pic>
    </p:spTree>
    <p:extLst>
      <p:ext uri="{BB962C8B-B14F-4D97-AF65-F5344CB8AC3E}">
        <p14:creationId xmlns:p14="http://schemas.microsoft.com/office/powerpoint/2010/main" val="295873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3193503"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CÁC HOẠT ĐỘNG NỔI BẬT</a:t>
            </a:r>
          </a:p>
        </p:txBody>
      </p:sp>
      <p:sp>
        <p:nvSpPr>
          <p:cNvPr id="3" name="Rectangle 2">
            <a:extLst>
              <a:ext uri="{FF2B5EF4-FFF2-40B4-BE49-F238E27FC236}">
                <a16:creationId xmlns:a16="http://schemas.microsoft.com/office/drawing/2014/main" id="{2B51D317-7532-CF49-BCB5-135A23FC62AF}"/>
              </a:ext>
            </a:extLst>
          </p:cNvPr>
          <p:cNvSpPr/>
          <p:nvPr/>
        </p:nvSpPr>
        <p:spPr>
          <a:xfrm>
            <a:off x="323528" y="1786378"/>
            <a:ext cx="2238113" cy="369332"/>
          </a:xfrm>
          <a:prstGeom prst="rect">
            <a:avLst/>
          </a:prstGeom>
        </p:spPr>
        <p:txBody>
          <a:bodyPr wrap="none">
            <a:spAutoFit/>
          </a:bodyPr>
          <a:lstStyle/>
          <a:p>
            <a:r>
              <a:rPr lang="en-US" b="1">
                <a:latin typeface="Times New Roman" panose="02020603050405020304" pitchFamily="18" charset="0"/>
                <a:ea typeface="Times New Roman" panose="02020603050405020304" pitchFamily="18" charset="0"/>
              </a:rPr>
              <a:t>Về </a:t>
            </a:r>
            <a:r>
              <a:rPr lang="en-US" b="1"/>
              <a:t>Thể dục, thể thao</a:t>
            </a:r>
            <a:r>
              <a:rPr lang="en-US">
                <a:effectLst/>
              </a:rPr>
              <a:t> </a:t>
            </a:r>
            <a:endParaRPr lang="en-US"/>
          </a:p>
        </p:txBody>
      </p:sp>
      <p:pic>
        <p:nvPicPr>
          <p:cNvPr id="7" name="Picture 6">
            <a:extLst>
              <a:ext uri="{FF2B5EF4-FFF2-40B4-BE49-F238E27FC236}">
                <a16:creationId xmlns:a16="http://schemas.microsoft.com/office/drawing/2014/main" id="{1C94312F-04B9-D84A-8E29-EAA6B34A5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48" y="2540407"/>
            <a:ext cx="1962586" cy="2616783"/>
          </a:xfrm>
          <a:prstGeom prst="rect">
            <a:avLst/>
          </a:prstGeom>
        </p:spPr>
      </p:pic>
      <p:pic>
        <p:nvPicPr>
          <p:cNvPr id="9" name="Picture 8">
            <a:extLst>
              <a:ext uri="{FF2B5EF4-FFF2-40B4-BE49-F238E27FC236}">
                <a16:creationId xmlns:a16="http://schemas.microsoft.com/office/drawing/2014/main" id="{F46C7674-AED4-3943-B1AB-8FF99A314684}"/>
              </a:ext>
            </a:extLst>
          </p:cNvPr>
          <p:cNvPicPr>
            <a:picLocks noChangeAspect="1"/>
          </p:cNvPicPr>
          <p:nvPr/>
        </p:nvPicPr>
        <p:blipFill rotWithShape="1">
          <a:blip r:embed="rId4">
            <a:extLst>
              <a:ext uri="{28A0092B-C50C-407E-A947-70E740481C1C}">
                <a14:useLocalDpi xmlns:a14="http://schemas.microsoft.com/office/drawing/2010/main" val="0"/>
              </a:ext>
            </a:extLst>
          </a:blip>
          <a:srcRect l="3651" t="11565" r="25627" b="-1"/>
          <a:stretch/>
        </p:blipFill>
        <p:spPr>
          <a:xfrm>
            <a:off x="2381339" y="2540408"/>
            <a:ext cx="2790157" cy="2616783"/>
          </a:xfrm>
          <a:prstGeom prst="rect">
            <a:avLst/>
          </a:prstGeom>
        </p:spPr>
      </p:pic>
      <p:pic>
        <p:nvPicPr>
          <p:cNvPr id="11" name="Picture 10">
            <a:extLst>
              <a:ext uri="{FF2B5EF4-FFF2-40B4-BE49-F238E27FC236}">
                <a16:creationId xmlns:a16="http://schemas.microsoft.com/office/drawing/2014/main" id="{C26BCEFF-BD96-5E49-B46D-1AEB2501E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5" y="2540409"/>
            <a:ext cx="3578745" cy="2684059"/>
          </a:xfrm>
          <a:prstGeom prst="rect">
            <a:avLst/>
          </a:prstGeom>
        </p:spPr>
      </p:pic>
    </p:spTree>
    <p:extLst>
      <p:ext uri="{BB962C8B-B14F-4D97-AF65-F5344CB8AC3E}">
        <p14:creationId xmlns:p14="http://schemas.microsoft.com/office/powerpoint/2010/main" val="260055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2750112"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GƯƠNG MẶT NỔI BẬT</a:t>
            </a:r>
          </a:p>
        </p:txBody>
      </p:sp>
      <p:pic>
        <p:nvPicPr>
          <p:cNvPr id="10" name="Picture 4">
            <a:extLst>
              <a:ext uri="{FF2B5EF4-FFF2-40B4-BE49-F238E27FC236}">
                <a16:creationId xmlns:a16="http://schemas.microsoft.com/office/drawing/2014/main" id="{6FF6CF85-2C74-994F-A350-6D4FBF77E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91"/>
          <a:stretch>
            <a:fillRect/>
          </a:stretch>
        </p:blipFill>
        <p:spPr bwMode="auto">
          <a:xfrm>
            <a:off x="319423" y="2159181"/>
            <a:ext cx="1350456" cy="203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76CCD0F4-05FF-DA4F-BF44-7739200253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6780" y="2106423"/>
            <a:ext cx="1861368" cy="204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ADDCAFC2-583E-7A49-9F9D-5759E77152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7304" y="2106423"/>
            <a:ext cx="1926323" cy="223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92F75614-24D1-BC4D-9ABD-9890338C316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57157" y="2106423"/>
            <a:ext cx="1344161" cy="188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C8734E4E-A950-5941-A2C3-FBBB098A170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9423" y="4484912"/>
            <a:ext cx="1540359" cy="1680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received_460079157833649">
            <a:extLst>
              <a:ext uri="{FF2B5EF4-FFF2-40B4-BE49-F238E27FC236}">
                <a16:creationId xmlns:a16="http://schemas.microsoft.com/office/drawing/2014/main" id="{89A5A091-196E-E84C-A073-FC42D4AB3D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1412" y="4472253"/>
            <a:ext cx="1388246" cy="193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B1CF4235-42FE-CA43-8B29-0187E4A16D8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51288" y="4448791"/>
            <a:ext cx="1528514" cy="2038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a:extLst>
              <a:ext uri="{FF2B5EF4-FFF2-40B4-BE49-F238E27FC236}">
                <a16:creationId xmlns:a16="http://schemas.microsoft.com/office/drawing/2014/main" id="{DDEC537C-DDFB-E449-BED6-FFB866D2381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47638" y="2143798"/>
            <a:ext cx="1413012" cy="205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a:extLst>
              <a:ext uri="{FF2B5EF4-FFF2-40B4-BE49-F238E27FC236}">
                <a16:creationId xmlns:a16="http://schemas.microsoft.com/office/drawing/2014/main" id="{8F734B54-F8D3-D440-B05E-B619CD74AE4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531432" y="4407815"/>
            <a:ext cx="1651840" cy="220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a:extLst>
              <a:ext uri="{FF2B5EF4-FFF2-40B4-BE49-F238E27FC236}">
                <a16:creationId xmlns:a16="http://schemas.microsoft.com/office/drawing/2014/main" id="{11538362-CC0D-7A4C-B728-7C52F25ABAD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326345" y="4336229"/>
            <a:ext cx="1704745" cy="244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39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3193503"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CÁC HOẠT ĐỘNG NỔI BẬT</a:t>
            </a:r>
          </a:p>
        </p:txBody>
      </p:sp>
      <p:sp>
        <p:nvSpPr>
          <p:cNvPr id="3" name="Rectangle 2">
            <a:extLst>
              <a:ext uri="{FF2B5EF4-FFF2-40B4-BE49-F238E27FC236}">
                <a16:creationId xmlns:a16="http://schemas.microsoft.com/office/drawing/2014/main" id="{2B51D317-7532-CF49-BCB5-135A23FC62AF}"/>
              </a:ext>
            </a:extLst>
          </p:cNvPr>
          <p:cNvSpPr/>
          <p:nvPr/>
        </p:nvSpPr>
        <p:spPr>
          <a:xfrm>
            <a:off x="323528" y="1786378"/>
            <a:ext cx="973343" cy="369332"/>
          </a:xfrm>
          <a:prstGeom prst="rect">
            <a:avLst/>
          </a:prstGeom>
        </p:spPr>
        <p:txBody>
          <a:bodyPr wrap="none">
            <a:spAutoFit/>
          </a:bodyPr>
          <a:lstStyle/>
          <a:p>
            <a:r>
              <a:rPr lang="en-US" b="1">
                <a:latin typeface="Times New Roman" panose="02020603050405020304" pitchFamily="18" charset="0"/>
              </a:rPr>
              <a:t>Kết quả</a:t>
            </a:r>
            <a:endParaRPr lang="en-US"/>
          </a:p>
        </p:txBody>
      </p:sp>
      <p:pic>
        <p:nvPicPr>
          <p:cNvPr id="8" name="Picture 7">
            <a:extLst>
              <a:ext uri="{FF2B5EF4-FFF2-40B4-BE49-F238E27FC236}">
                <a16:creationId xmlns:a16="http://schemas.microsoft.com/office/drawing/2014/main" id="{EDB6B1AF-7018-4840-B50D-69FE514A7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251869"/>
            <a:ext cx="3599929" cy="2699946"/>
          </a:xfrm>
          <a:prstGeom prst="rect">
            <a:avLst/>
          </a:prstGeom>
        </p:spPr>
      </p:pic>
      <p:pic>
        <p:nvPicPr>
          <p:cNvPr id="12" name="Picture 11">
            <a:extLst>
              <a:ext uri="{FF2B5EF4-FFF2-40B4-BE49-F238E27FC236}">
                <a16:creationId xmlns:a16="http://schemas.microsoft.com/office/drawing/2014/main" id="{D648E4DE-0EC5-EB43-B71E-23C82CAFB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06" y="2446382"/>
            <a:ext cx="4276025" cy="3207019"/>
          </a:xfrm>
          <a:prstGeom prst="rect">
            <a:avLst/>
          </a:prstGeom>
        </p:spPr>
      </p:pic>
      <p:pic>
        <p:nvPicPr>
          <p:cNvPr id="14" name="Picture 13">
            <a:extLst>
              <a:ext uri="{FF2B5EF4-FFF2-40B4-BE49-F238E27FC236}">
                <a16:creationId xmlns:a16="http://schemas.microsoft.com/office/drawing/2014/main" id="{BD7413B0-F613-904A-A307-4174F00E3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4049891"/>
            <a:ext cx="3635896" cy="2726922"/>
          </a:xfrm>
          <a:prstGeom prst="rect">
            <a:avLst/>
          </a:prstGeom>
        </p:spPr>
      </p:pic>
    </p:spTree>
    <p:extLst>
      <p:ext uri="{BB962C8B-B14F-4D97-AF65-F5344CB8AC3E}">
        <p14:creationId xmlns:p14="http://schemas.microsoft.com/office/powerpoint/2010/main" val="8567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82"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30722" name="Rectangle 2"/>
          <p:cNvSpPr>
            <a:spLocks noChangeArrowheads="1"/>
          </p:cNvSpPr>
          <p:nvPr/>
        </p:nvSpPr>
        <p:spPr bwMode="auto">
          <a:xfrm>
            <a:off x="0" y="1872590"/>
            <a:ext cx="8858280" cy="5028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fontAlgn="base">
              <a:lnSpc>
                <a:spcPct val="150000"/>
              </a:lnSpc>
              <a:spcBef>
                <a:spcPct val="0"/>
              </a:spcBef>
              <a:spcAft>
                <a:spcPct val="0"/>
              </a:spcAft>
              <a:buFont typeface="Wingdings" pitchFamily="2" charset="2"/>
              <a:buChar char="§"/>
              <a:tabLst>
                <a:tab pos="685800" algn="l"/>
              </a:tabLst>
            </a:pPr>
            <a:r>
              <a:rPr lang="en-US" dirty="0" err="1">
                <a:latin typeface="Times New Roman" pitchFamily="18" charset="0"/>
                <a:cs typeface="Times New Roman" pitchFamily="18" charset="0"/>
              </a:rPr>
              <a:t>Hoàn thành tốt việc thực hiện nghị quyết của LCĐ và chỉ thị nghị quyết của đoàn cấp trên</a:t>
            </a:r>
          </a:p>
          <a:p>
            <a:pPr marL="285750" indent="-285750" algn="just">
              <a:lnSpc>
                <a:spcPct val="150000"/>
              </a:lnSpc>
              <a:buFont typeface="Arial" panose="020B0604020202020204" pitchFamily="34" charset="0"/>
              <a:buChar char="•"/>
            </a:pPr>
            <a:r>
              <a:rPr lang="pt-BR">
                <a:latin typeface="Times New Roman" pitchFamily="18" charset="0"/>
                <a:cs typeface="Times New Roman" pitchFamily="18" charset="0"/>
              </a:rPr>
              <a:t>Công tác đoàn hạn chế nhất định về nội dung, hình thức</a:t>
            </a:r>
          </a:p>
          <a:p>
            <a:pPr marL="285750" indent="-285750" algn="just">
              <a:lnSpc>
                <a:spcPct val="150000"/>
              </a:lnSpc>
              <a:buFont typeface="Arial" panose="020B0604020202020204" pitchFamily="34" charset="0"/>
              <a:buChar char="•"/>
            </a:pPr>
            <a:r>
              <a:rPr lang="pt-BR">
                <a:latin typeface="Times New Roman" pitchFamily="18" charset="0"/>
                <a:cs typeface="Times New Roman" pitchFamily="18" charset="0"/>
              </a:rPr>
              <a:t>Các chi đoàn còn thụ động, nặng về hình thức, thiếu định hướng. </a:t>
            </a:r>
            <a:endParaRPr lang="en-US">
              <a:latin typeface="Times New Roman" pitchFamily="18" charset="0"/>
              <a:cs typeface="Times New Roman" pitchFamily="18" charset="0"/>
            </a:endParaRPr>
          </a:p>
          <a:p>
            <a:pPr marL="285750" indent="-285750" algn="just">
              <a:lnSpc>
                <a:spcPct val="150000"/>
              </a:lnSpc>
              <a:buFont typeface="Arial" panose="020B0604020202020204" pitchFamily="34" charset="0"/>
              <a:buChar char="•"/>
            </a:pPr>
            <a:r>
              <a:rPr lang="pt-BR">
                <a:latin typeface="Times New Roman" pitchFamily="18" charset="0"/>
                <a:cs typeface="Times New Roman" pitchFamily="18" charset="0"/>
              </a:rPr>
              <a:t>Một số cán bộ ở chi đoàn có năng lực và kết quả học tập còn hạn chế, uy tín không cao đối với tập thể làm ảnh hưởng đến công tác. Một bộ phận cán bộ, giảng viên trẻ không quan tâm đến hoạt động Đoàn. </a:t>
            </a:r>
            <a:endParaRPr lang="en-US">
              <a:latin typeface="Times New Roman" pitchFamily="18" charset="0"/>
              <a:cs typeface="Times New Roman" pitchFamily="18" charset="0"/>
            </a:endParaRPr>
          </a:p>
          <a:p>
            <a:pPr marL="285750" indent="-285750" algn="just">
              <a:lnSpc>
                <a:spcPct val="150000"/>
              </a:lnSpc>
              <a:buFont typeface="Arial" panose="020B0604020202020204" pitchFamily="34" charset="0"/>
              <a:buChar char="•"/>
            </a:pPr>
            <a:r>
              <a:rPr lang="pt-BR">
                <a:latin typeface="Times New Roman" pitchFamily="18" charset="0"/>
                <a:cs typeface="Times New Roman" pitchFamily="18" charset="0"/>
              </a:rPr>
              <a:t>Điều kiện hỗ trợ, động viên cán bộ, giảng viên tham gia vị trí chủ chốt ở các chi đoàn hạn chế.</a:t>
            </a:r>
            <a:endParaRPr lang="en-US">
              <a:latin typeface="Times New Roman" pitchFamily="18" charset="0"/>
              <a:cs typeface="Times New Roman" pitchFamily="18" charset="0"/>
            </a:endParaRPr>
          </a:p>
          <a:p>
            <a:pPr marL="285750" indent="-285750" algn="just">
              <a:lnSpc>
                <a:spcPct val="150000"/>
              </a:lnSpc>
              <a:buFont typeface="Arial" panose="020B0604020202020204" pitchFamily="34" charset="0"/>
              <a:buChar char="•"/>
            </a:pPr>
            <a:r>
              <a:rPr lang="pt-BR">
                <a:latin typeface="Times New Roman" pitchFamily="18" charset="0"/>
                <a:cs typeface="Times New Roman" pitchFamily="18" charset="0"/>
              </a:rPr>
              <a:t>LCĐ chưa phát huy được tinh thần tình nguyện của toàn thể đoàn viên thanh niên, đặc biệt là các sinh viên có kết quả học tập khá, giỏi. </a:t>
            </a:r>
            <a:endParaRPr lang="en-US">
              <a:latin typeface="Times New Roman" pitchFamily="18" charset="0"/>
              <a:cs typeface="Times New Roman" pitchFamily="18" charset="0"/>
            </a:endParaRPr>
          </a:p>
          <a:p>
            <a:pPr marL="285750" indent="-285750" algn="just" fontAlgn="base">
              <a:lnSpc>
                <a:spcPct val="150000"/>
              </a:lnSpc>
              <a:spcBef>
                <a:spcPct val="0"/>
              </a:spcBef>
              <a:spcAft>
                <a:spcPct val="0"/>
              </a:spcAft>
              <a:buFont typeface="Wingdings" pitchFamily="2" charset="2"/>
              <a:buChar char="§"/>
              <a:tabLst>
                <a:tab pos="685800" algn="l"/>
              </a:tabLst>
            </a:pPr>
            <a:endParaRPr lang="en-US" dirty="0" err="1">
              <a:latin typeface="Times New Roman" pitchFamily="18" charset="0"/>
              <a:cs typeface="Times New Roman" pitchFamily="18" charset="0"/>
            </a:endParaRPr>
          </a:p>
          <a:p>
            <a:pPr marL="285750" indent="-285750" algn="just" fontAlgn="base">
              <a:lnSpc>
                <a:spcPct val="150000"/>
              </a:lnSpc>
              <a:spcBef>
                <a:spcPct val="0"/>
              </a:spcBef>
              <a:spcAft>
                <a:spcPct val="0"/>
              </a:spcAft>
              <a:buFont typeface="Wingdings" pitchFamily="2" charset="2"/>
              <a:buChar char="§"/>
              <a:tabLst>
                <a:tab pos="685800" algn="l"/>
              </a:tabLst>
            </a:pPr>
            <a:endParaRPr lang="pt-BR" altLang="zh-CN" dirty="0">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1736373"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Đánh giá chung</a:t>
            </a:r>
          </a:p>
        </p:txBody>
      </p:sp>
    </p:spTree>
    <p:extLst>
      <p:ext uri="{BB962C8B-B14F-4D97-AF65-F5344CB8AC3E}">
        <p14:creationId xmlns:p14="http://schemas.microsoft.com/office/powerpoint/2010/main" val="363645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82"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30722" name="Rectangle 2"/>
          <p:cNvSpPr>
            <a:spLocks noChangeArrowheads="1"/>
          </p:cNvSpPr>
          <p:nvPr/>
        </p:nvSpPr>
        <p:spPr bwMode="auto">
          <a:xfrm>
            <a:off x="18053" y="1743343"/>
            <a:ext cx="8858280" cy="50269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fontAlgn="base">
              <a:lnSpc>
                <a:spcPct val="150000"/>
              </a:lnSpc>
              <a:spcBef>
                <a:spcPct val="0"/>
              </a:spcBef>
              <a:spcAft>
                <a:spcPct val="0"/>
              </a:spcAft>
              <a:buFont typeface="Wingdings" pitchFamily="2" charset="2"/>
              <a:buChar char="§"/>
              <a:tabLst>
                <a:tab pos="685800" algn="l"/>
              </a:tabLst>
            </a:pPr>
            <a:r>
              <a:rPr lang="en-US" dirty="0" err="1">
                <a:latin typeface="Arial" panose="020B0604020202020204" pitchFamily="34" charset="0"/>
                <a:cs typeface="Arial" panose="020B0604020202020204" pitchFamily="34" charset="0"/>
              </a:rPr>
              <a:t>Chủ quan: </a:t>
            </a:r>
          </a:p>
          <a:p>
            <a:pPr>
              <a:lnSpc>
                <a:spcPct val="150000"/>
              </a:lnSpc>
            </a:pPr>
            <a:r>
              <a:rPr lang="pt-BR">
                <a:latin typeface="Arial" panose="020B0604020202020204" pitchFamily="34" charset="0"/>
                <a:cs typeface="Arial" panose="020B0604020202020204" pitchFamily="34" charset="0"/>
              </a:rPr>
              <a:t>- Cán bộ Đoàn thiếu chủ động, sáng tạo; nhận thức, kỹ năng về công tác Đoàn còn thiếu.</a:t>
            </a:r>
            <a:endParaRPr lang="en-US">
              <a:latin typeface="Arial" panose="020B0604020202020204" pitchFamily="34" charset="0"/>
              <a:cs typeface="Arial" panose="020B0604020202020204" pitchFamily="34" charset="0"/>
            </a:endParaRPr>
          </a:p>
          <a:p>
            <a:pPr>
              <a:lnSpc>
                <a:spcPct val="150000"/>
              </a:lnSpc>
            </a:pPr>
            <a:r>
              <a:rPr lang="pt-BR">
                <a:latin typeface="Arial" panose="020B0604020202020204" pitchFamily="34" charset="0"/>
                <a:cs typeface="Arial" panose="020B0604020202020204" pitchFamily="34" charset="0"/>
              </a:rPr>
              <a:t> - Đoàn viên thiếu lý tưởng sống, thiếu trách nhiệm với bản thân, gia đình và nhà trường nên đã sa đà vào các trò chơi điện tử; kinh doanh đa cấp v.v...; </a:t>
            </a:r>
            <a:endParaRPr lang="en-US">
              <a:latin typeface="Arial" panose="020B0604020202020204" pitchFamily="34" charset="0"/>
              <a:cs typeface="Arial" panose="020B0604020202020204" pitchFamily="34" charset="0"/>
            </a:endParaRPr>
          </a:p>
          <a:p>
            <a:pPr>
              <a:lnSpc>
                <a:spcPct val="150000"/>
              </a:lnSpc>
            </a:pPr>
            <a:r>
              <a:rPr lang="pt-BR">
                <a:latin typeface="Arial" panose="020B0604020202020204" pitchFamily="34" charset="0"/>
                <a:cs typeface="Arial" panose="020B0604020202020204" pitchFamily="34" charset="0"/>
              </a:rPr>
              <a:t>- Công tác tuyên truyền của LCĐ chưa tiếp cận được với 100% đoàn viên</a:t>
            </a:r>
            <a:r>
              <a:rPr lang="en-US">
                <a:effectLst/>
                <a:latin typeface="Arial" panose="020B0604020202020204" pitchFamily="34" charset="0"/>
                <a:cs typeface="Arial" panose="020B0604020202020204" pitchFamily="34" charset="0"/>
              </a:rPr>
              <a:t> </a:t>
            </a:r>
            <a:endParaRPr lang="en-US" dirty="0" err="1">
              <a:latin typeface="Arial" panose="020B0604020202020204" pitchFamily="34" charset="0"/>
              <a:cs typeface="Arial" panose="020B0604020202020204" pitchFamily="34" charset="0"/>
            </a:endParaRPr>
          </a:p>
          <a:p>
            <a:pPr marL="285750" indent="-285750" algn="just" fontAlgn="base">
              <a:lnSpc>
                <a:spcPct val="150000"/>
              </a:lnSpc>
              <a:spcBef>
                <a:spcPct val="0"/>
              </a:spcBef>
              <a:spcAft>
                <a:spcPct val="0"/>
              </a:spcAft>
              <a:buFont typeface="Arial" panose="020B0604020202020204" pitchFamily="34" charset="0"/>
              <a:buChar char="•"/>
              <a:tabLst>
                <a:tab pos="685800" algn="l"/>
              </a:tabLst>
            </a:pPr>
            <a:r>
              <a:rPr lang="en-US" dirty="0" err="1">
                <a:latin typeface="Arial" panose="020B0604020202020204" pitchFamily="34" charset="0"/>
                <a:cs typeface="Arial" panose="020B0604020202020204" pitchFamily="34" charset="0"/>
              </a:rPr>
              <a:t>Khách quan:</a:t>
            </a:r>
          </a:p>
          <a:p>
            <a:pPr>
              <a:lnSpc>
                <a:spcPct val="150000"/>
              </a:lnSpc>
            </a:pPr>
            <a:r>
              <a:rPr lang="pt-BR">
                <a:latin typeface="Arial" panose="020B0604020202020204" pitchFamily="34" charset="0"/>
                <a:cs typeface="Arial" panose="020B0604020202020204" pitchFamily="34" charset="0"/>
              </a:rPr>
              <a:t>- Mặt trái của kinh tế thị trường đã ảnh hưởng không nhỏ đến ý thức và nhận thức của thế hệ trẻ; đặc biệt chủ nghĩa thực dụng, cá nhân, ít quan tâm đến hoạt động tập thể </a:t>
            </a:r>
            <a:endParaRPr lang="en-US">
              <a:latin typeface="Arial" panose="020B0604020202020204" pitchFamily="34" charset="0"/>
              <a:cs typeface="Arial" panose="020B0604020202020204" pitchFamily="34" charset="0"/>
            </a:endParaRPr>
          </a:p>
          <a:p>
            <a:pPr marL="285750" indent="-285750">
              <a:lnSpc>
                <a:spcPct val="150000"/>
              </a:lnSpc>
              <a:buFontTx/>
              <a:buChar char="-"/>
            </a:pPr>
            <a:r>
              <a:rPr lang="vi-VN">
                <a:latin typeface="Arial" panose="020B0604020202020204" pitchFamily="34" charset="0"/>
                <a:cs typeface="Arial" panose="020B0604020202020204" pitchFamily="34" charset="0"/>
              </a:rPr>
              <a:t>Tập thể lớp chưa hoàn toàn đoàn kết</a:t>
            </a:r>
          </a:p>
          <a:p>
            <a:pPr marL="285750" indent="-285750">
              <a:lnSpc>
                <a:spcPct val="150000"/>
              </a:lnSpc>
              <a:buFontTx/>
              <a:buChar char="-"/>
            </a:pPr>
            <a:r>
              <a:rPr lang="vi-VN">
                <a:latin typeface="Arial" panose="020B0604020202020204" pitchFamily="34" charset="0"/>
                <a:cs typeface="Arial" panose="020B0604020202020204" pitchFamily="34" charset="0"/>
              </a:rPr>
              <a:t>1 số Giảng viên, CVHT chưa quan tâm đúng mức đến phong trào Đoàn thanh niên</a:t>
            </a: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1499128"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Nguyên nhân</a:t>
            </a:r>
          </a:p>
        </p:txBody>
      </p:sp>
    </p:spTree>
    <p:extLst>
      <p:ext uri="{BB962C8B-B14F-4D97-AF65-F5344CB8AC3E}">
        <p14:creationId xmlns:p14="http://schemas.microsoft.com/office/powerpoint/2010/main" val="2081799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82"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30722" name="Rectangle 2"/>
          <p:cNvSpPr>
            <a:spLocks noChangeArrowheads="1"/>
          </p:cNvSpPr>
          <p:nvPr/>
        </p:nvSpPr>
        <p:spPr bwMode="auto">
          <a:xfrm>
            <a:off x="35278" y="1979881"/>
            <a:ext cx="8858280" cy="41959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pt-BR" b="1" i="1"/>
              <a:t>- </a:t>
            </a:r>
            <a:r>
              <a:rPr lang="pt-BR">
                <a:latin typeface="Arial" panose="020B0604020202020204" pitchFamily="34" charset="0"/>
                <a:cs typeface="Arial" panose="020B0604020202020204" pitchFamily="34" charset="0"/>
              </a:rPr>
              <a:t>Lựa chọn đội ngũ cán bộ Đoàn phù hợp</a:t>
            </a:r>
            <a:endParaRPr lang="en-US">
              <a:latin typeface="Arial" panose="020B0604020202020204" pitchFamily="34" charset="0"/>
              <a:cs typeface="Arial" panose="020B0604020202020204" pitchFamily="34" charset="0"/>
            </a:endParaRPr>
          </a:p>
          <a:p>
            <a:pPr algn="just">
              <a:lnSpc>
                <a:spcPct val="150000"/>
              </a:lnSpc>
            </a:pPr>
            <a:r>
              <a:rPr lang="pt-BR">
                <a:latin typeface="Arial" panose="020B0604020202020204" pitchFamily="34" charset="0"/>
                <a:cs typeface="Arial" panose="020B0604020202020204" pitchFamily="34" charset="0"/>
              </a:rPr>
              <a:t>- Hoạt động của Đoàn phải thiết thực, xuất phát từ nhu cầu, lợi ích chính đáng của ĐVTN;. </a:t>
            </a:r>
            <a:endParaRPr lang="en-US">
              <a:latin typeface="Arial" panose="020B0604020202020204" pitchFamily="34" charset="0"/>
              <a:cs typeface="Arial" panose="020B0604020202020204" pitchFamily="34" charset="0"/>
            </a:endParaRPr>
          </a:p>
          <a:p>
            <a:pPr marL="285750" indent="-285750" algn="just">
              <a:lnSpc>
                <a:spcPct val="150000"/>
              </a:lnSpc>
              <a:buFontTx/>
              <a:buChar char="-"/>
            </a:pPr>
            <a:r>
              <a:rPr lang="pt-BR">
                <a:latin typeface="Arial" panose="020B0604020202020204" pitchFamily="34" charset="0"/>
                <a:cs typeface="Arial" panose="020B0604020202020204" pitchFamily="34" charset="0"/>
              </a:rPr>
              <a:t>Cần xác định mục tiêu, phương hướng, kế hoạch và biện pháp thực hiện cụ thể</a:t>
            </a:r>
            <a:endParaRPr lang="en-US">
              <a:latin typeface="Arial" panose="020B0604020202020204" pitchFamily="34" charset="0"/>
              <a:cs typeface="Arial" panose="020B0604020202020204" pitchFamily="34" charset="0"/>
            </a:endParaRPr>
          </a:p>
          <a:p>
            <a:pPr marL="285750" indent="-285750" algn="just">
              <a:lnSpc>
                <a:spcPct val="150000"/>
              </a:lnSpc>
              <a:buFontTx/>
              <a:buChar char="-"/>
            </a:pPr>
            <a:r>
              <a:rPr lang="pt-BR">
                <a:latin typeface="Arial" panose="020B0604020202020204" pitchFamily="34" charset="0"/>
                <a:cs typeface="Arial" panose="020B0604020202020204" pitchFamily="34" charset="0"/>
              </a:rPr>
              <a:t>Công tác chỉ đạo thể hiện tính sáng tạo, nhạy bén, dám nghĩ, dám làm, dám chịu trách nhiệm, bám sát nhiệm vụ chính trị của Khoa, Nhà trường.</a:t>
            </a:r>
          </a:p>
          <a:p>
            <a:pPr algn="just">
              <a:lnSpc>
                <a:spcPct val="150000"/>
              </a:lnSpc>
            </a:pPr>
            <a:r>
              <a:rPr lang="pt-BR">
                <a:latin typeface="Arial" panose="020B0604020202020204" pitchFamily="34" charset="0"/>
                <a:cs typeface="Arial" panose="020B0604020202020204" pitchFamily="34" charset="0"/>
              </a:rPr>
              <a:t>- Phân cấp giao nhiệm vụ cụ thể cho từng chi đoàn</a:t>
            </a:r>
            <a:endParaRPr lang="en-US">
              <a:latin typeface="Arial" panose="020B0604020202020204" pitchFamily="34" charset="0"/>
              <a:cs typeface="Arial" panose="020B0604020202020204" pitchFamily="34" charset="0"/>
            </a:endParaRPr>
          </a:p>
          <a:p>
            <a:pPr algn="just">
              <a:lnSpc>
                <a:spcPct val="150000"/>
              </a:lnSpc>
            </a:pPr>
            <a:r>
              <a:rPr lang="pt-BR">
                <a:latin typeface="Arial" panose="020B0604020202020204" pitchFamily="34" charset="0"/>
                <a:cs typeface="Arial" panose="020B0604020202020204" pitchFamily="34" charset="0"/>
              </a:rPr>
              <a:t>- Nghiên cứu, đề xuất những giải pháp, chương trình phù hợp để phát huy thế mạnh của lực lượng đông đảo đoàn viên trong khoa.</a:t>
            </a:r>
            <a:endParaRPr lang="en-US">
              <a:latin typeface="Arial" panose="020B0604020202020204" pitchFamily="34" charset="0"/>
              <a:cs typeface="Arial" panose="020B0604020202020204" pitchFamily="34" charset="0"/>
            </a:endParaRPr>
          </a:p>
          <a:p>
            <a:pPr marL="285750" indent="-285750" algn="just" fontAlgn="base">
              <a:lnSpc>
                <a:spcPct val="150000"/>
              </a:lnSpc>
              <a:spcBef>
                <a:spcPct val="0"/>
              </a:spcBef>
              <a:spcAft>
                <a:spcPct val="0"/>
              </a:spcAft>
              <a:buFont typeface="Wingdings" pitchFamily="2" charset="2"/>
              <a:buChar char="§"/>
              <a:tabLst>
                <a:tab pos="685800" algn="l"/>
              </a:tabLst>
            </a:pPr>
            <a:endParaRPr lang="en-US">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1165704"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Giải pháp</a:t>
            </a:r>
          </a:p>
        </p:txBody>
      </p:sp>
    </p:spTree>
    <p:extLst>
      <p:ext uri="{BB962C8B-B14F-4D97-AF65-F5344CB8AC3E}">
        <p14:creationId xmlns:p14="http://schemas.microsoft.com/office/powerpoint/2010/main" val="2874678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82"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2. PHƯƠNG HƯỚNG NHIỆM VỤ NĂM HỌC 2019-2020</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186262" y="1268760"/>
            <a:ext cx="1353897"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MỤC TIÊU</a:t>
            </a:r>
          </a:p>
        </p:txBody>
      </p:sp>
      <p:sp>
        <p:nvSpPr>
          <p:cNvPr id="3" name="Rectangle 2">
            <a:extLst>
              <a:ext uri="{FF2B5EF4-FFF2-40B4-BE49-F238E27FC236}">
                <a16:creationId xmlns:a16="http://schemas.microsoft.com/office/drawing/2014/main" id="{0D98CABA-7B3F-4948-B349-A471FF4112AD}"/>
              </a:ext>
            </a:extLst>
          </p:cNvPr>
          <p:cNvSpPr/>
          <p:nvPr/>
        </p:nvSpPr>
        <p:spPr>
          <a:xfrm>
            <a:off x="210806" y="1772627"/>
            <a:ext cx="8105610" cy="2272353"/>
          </a:xfrm>
          <a:prstGeom prst="rect">
            <a:avLst/>
          </a:prstGeom>
        </p:spPr>
        <p:txBody>
          <a:bodyPr wrap="square">
            <a:spAutoFit/>
          </a:bodyPr>
          <a:lstStyle/>
          <a:p>
            <a:pPr indent="457200" algn="just">
              <a:lnSpc>
                <a:spcPct val="150000"/>
              </a:lnSpc>
              <a:spcBef>
                <a:spcPts val="600"/>
              </a:spcBef>
              <a:spcAft>
                <a:spcPts val="600"/>
              </a:spcAft>
            </a:pPr>
            <a:r>
              <a:rPr lang="en-US">
                <a:latin typeface="Arial" panose="020B0604020202020204" pitchFamily="34" charset="0"/>
                <a:ea typeface="Times New Roman" panose="02020603050405020304" pitchFamily="18" charset="0"/>
                <a:cs typeface="Arial" panose="020B0604020202020204" pitchFamily="34" charset="0"/>
              </a:rPr>
              <a:t>- Phải tạo ra chuyển biến mạnh mẽ, tạo thêm những cơ hội cũng như động lực cho Đoàn viên trong Liên chi Đoàn tiếp tục phát triển</a:t>
            </a:r>
          </a:p>
          <a:p>
            <a:pPr indent="457200" algn="just">
              <a:lnSpc>
                <a:spcPct val="150000"/>
              </a:lnSpc>
              <a:spcBef>
                <a:spcPts val="600"/>
              </a:spcBef>
              <a:spcAft>
                <a:spcPts val="600"/>
              </a:spcAft>
            </a:pPr>
            <a:r>
              <a:rPr lang="en-US">
                <a:latin typeface="Arial" panose="020B0604020202020204" pitchFamily="34" charset="0"/>
                <a:ea typeface="Times New Roman" panose="02020603050405020304" pitchFamily="18" charset="0"/>
                <a:cs typeface="Arial" panose="020B0604020202020204" pitchFamily="34" charset="0"/>
              </a:rPr>
              <a:t>- Công tác Đoàn cần phải được cải thiện và không ngừng đổi mới, sáng tạo nâng cao tinh thần của các Đoàn viên trong Liên chi Đoàn, nâng cao chất lượng và hiệu quả của các hoạt động</a:t>
            </a:r>
          </a:p>
        </p:txBody>
      </p:sp>
    </p:spTree>
    <p:extLst>
      <p:ext uri="{BB962C8B-B14F-4D97-AF65-F5344CB8AC3E}">
        <p14:creationId xmlns:p14="http://schemas.microsoft.com/office/powerpoint/2010/main" val="17727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82" y="0"/>
            <a:ext cx="9251582"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2. PHƯƠNG HƯỚNG NHIỆM VỤ NĂM HỌC 2019-2020</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186262" y="1268760"/>
            <a:ext cx="2170466"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CHỈ TIÊU CỤ THỂ</a:t>
            </a:r>
          </a:p>
        </p:txBody>
      </p:sp>
      <p:sp>
        <p:nvSpPr>
          <p:cNvPr id="3" name="Rectangle 2">
            <a:extLst>
              <a:ext uri="{FF2B5EF4-FFF2-40B4-BE49-F238E27FC236}">
                <a16:creationId xmlns:a16="http://schemas.microsoft.com/office/drawing/2014/main" id="{0D98CABA-7B3F-4948-B349-A471FF4112AD}"/>
              </a:ext>
            </a:extLst>
          </p:cNvPr>
          <p:cNvSpPr/>
          <p:nvPr/>
        </p:nvSpPr>
        <p:spPr>
          <a:xfrm>
            <a:off x="186262" y="1896546"/>
            <a:ext cx="8105610" cy="3780458"/>
          </a:xfrm>
          <a:prstGeom prst="rect">
            <a:avLst/>
          </a:prstGeom>
        </p:spPr>
        <p:txBody>
          <a:bodyPr wrap="square">
            <a:spAutoFit/>
          </a:bodyPr>
          <a:lstStyle/>
          <a:p>
            <a:pPr marL="285750" lvl="0" indent="-285750" algn="just">
              <a:lnSpc>
                <a:spcPct val="150000"/>
              </a:lnSpc>
              <a:buFontTx/>
              <a:buChar char="-"/>
            </a:pPr>
            <a:r>
              <a:rPr lang="en-US">
                <a:latin typeface="Arial" panose="020B0604020202020204" pitchFamily="34" charset="0"/>
                <a:cs typeface="Arial" panose="020B0604020202020204" pitchFamily="34" charset="0"/>
              </a:rPr>
              <a:t>Phấn đấu 80% các chi đoàn thực hiện tốt nhiệm vụ của Đoàn cấp trên giao</a:t>
            </a:r>
          </a:p>
          <a:p>
            <a:pPr marL="285750" lvl="0" indent="-285750" algn="just">
              <a:lnSpc>
                <a:spcPct val="150000"/>
              </a:lnSpc>
              <a:buFontTx/>
              <a:buChar char="-"/>
            </a:pPr>
            <a:r>
              <a:rPr lang="en-US">
                <a:effectLst/>
                <a:latin typeface="Arial" panose="020B0604020202020204" pitchFamily="34" charset="0"/>
                <a:cs typeface="Arial" panose="020B0604020202020204" pitchFamily="34" charset="0"/>
              </a:rPr>
              <a:t>Kiện toàn đội ngũ cán bộ LCĐ, cán bộ đoàn cho các khoá 57, 58, 59, 60</a:t>
            </a:r>
          </a:p>
          <a:p>
            <a:pPr marL="285750" lvl="0" indent="-285750" algn="just">
              <a:lnSpc>
                <a:spcPct val="150000"/>
              </a:lnSpc>
              <a:buFontTx/>
              <a:buChar char="-"/>
            </a:pPr>
            <a:r>
              <a:rPr lang="en-US">
                <a:effectLst/>
                <a:latin typeface="Arial" panose="020B0604020202020204" pitchFamily="34" charset="0"/>
                <a:cs typeface="Arial" panose="020B0604020202020204" pitchFamily="34" charset="0"/>
              </a:rPr>
              <a:t>Phấn đấu cùng hội sinh viên tổ chức 3 câu lạc bộ: truyền thông, văn hoá văn nghệ, thể dục thể thao và Phối hợp với Khoa tổ chức CLB học tập và khoa học</a:t>
            </a:r>
          </a:p>
          <a:p>
            <a:pPr marL="285750" lvl="0" indent="-285750" algn="just">
              <a:lnSpc>
                <a:spcPct val="150000"/>
              </a:lnSpc>
              <a:buFontTx/>
              <a:buChar char="-"/>
            </a:pPr>
            <a:r>
              <a:rPr lang="en-US">
                <a:effectLst/>
                <a:latin typeface="Arial" panose="020B0604020202020204" pitchFamily="34" charset="0"/>
                <a:cs typeface="Arial" panose="020B0604020202020204" pitchFamily="34" charset="0"/>
              </a:rPr>
              <a:t> Phấn đấu 70% các đoàn viên tham dự các hoạt động, sự kiện do chi đoàn, LCĐ và Đoàn trường tổ chức</a:t>
            </a:r>
          </a:p>
          <a:p>
            <a:pPr marL="285750" lvl="0" indent="-285750" algn="just">
              <a:lnSpc>
                <a:spcPct val="150000"/>
              </a:lnSpc>
              <a:buFontTx/>
              <a:buChar char="-"/>
            </a:pPr>
            <a:r>
              <a:rPr lang="en-US">
                <a:latin typeface="Arial" panose="020B0604020202020204" pitchFamily="34" charset="0"/>
                <a:cs typeface="Arial" panose="020B0604020202020204" pitchFamily="34" charset="0"/>
              </a:rPr>
              <a:t>Phấn đấu giới thiệu 5 Đoàn viên ưu tú cho Đảng; Bồi dưỡng 06 Đảng viên dự bị chuyển Đảng chính thức thành công</a:t>
            </a:r>
          </a:p>
        </p:txBody>
      </p:sp>
    </p:spTree>
    <p:extLst>
      <p:ext uri="{BB962C8B-B14F-4D97-AF65-F5344CB8AC3E}">
        <p14:creationId xmlns:p14="http://schemas.microsoft.com/office/powerpoint/2010/main" val="408148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82" y="0"/>
            <a:ext cx="9251582"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2. PHƯƠNG HƯỚNG NHIỆM VỤ NĂM HỌC 2019-2020</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0" y="1117004"/>
            <a:ext cx="1447832"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KẾ HOẠCH</a:t>
            </a:r>
          </a:p>
        </p:txBody>
      </p:sp>
      <p:graphicFrame>
        <p:nvGraphicFramePr>
          <p:cNvPr id="4" name="Table 3">
            <a:extLst>
              <a:ext uri="{FF2B5EF4-FFF2-40B4-BE49-F238E27FC236}">
                <a16:creationId xmlns:a16="http://schemas.microsoft.com/office/drawing/2014/main" id="{3601440B-D252-F643-9504-C793A1888116}"/>
              </a:ext>
            </a:extLst>
          </p:cNvPr>
          <p:cNvGraphicFramePr>
            <a:graphicFrameLocks noGrp="1"/>
          </p:cNvGraphicFramePr>
          <p:nvPr>
            <p:extLst>
              <p:ext uri="{D42A27DB-BD31-4B8C-83A1-F6EECF244321}">
                <p14:modId xmlns:p14="http://schemas.microsoft.com/office/powerpoint/2010/main" val="3174025736"/>
              </p:ext>
            </p:extLst>
          </p:nvPr>
        </p:nvGraphicFramePr>
        <p:xfrm>
          <a:off x="-53791" y="1642909"/>
          <a:ext cx="9144000" cy="5058518"/>
        </p:xfrm>
        <a:graphic>
          <a:graphicData uri="http://schemas.openxmlformats.org/drawingml/2006/table">
            <a:tbl>
              <a:tblPr>
                <a:tableStyleId>{5C22544A-7EE6-4342-B048-85BDC9FD1C3A}</a:tableStyleId>
              </a:tblPr>
              <a:tblGrid>
                <a:gridCol w="692915">
                  <a:extLst>
                    <a:ext uri="{9D8B030D-6E8A-4147-A177-3AD203B41FA5}">
                      <a16:colId xmlns:a16="http://schemas.microsoft.com/office/drawing/2014/main" val="2033002236"/>
                    </a:ext>
                  </a:extLst>
                </a:gridCol>
                <a:gridCol w="6929148">
                  <a:extLst>
                    <a:ext uri="{9D8B030D-6E8A-4147-A177-3AD203B41FA5}">
                      <a16:colId xmlns:a16="http://schemas.microsoft.com/office/drawing/2014/main" val="4194711847"/>
                    </a:ext>
                  </a:extLst>
                </a:gridCol>
                <a:gridCol w="1521937">
                  <a:extLst>
                    <a:ext uri="{9D8B030D-6E8A-4147-A177-3AD203B41FA5}">
                      <a16:colId xmlns:a16="http://schemas.microsoft.com/office/drawing/2014/main" val="2989499388"/>
                    </a:ext>
                  </a:extLst>
                </a:gridCol>
              </a:tblGrid>
              <a:tr h="408875">
                <a:tc>
                  <a:txBody>
                    <a:bodyPr/>
                    <a:lstStyle/>
                    <a:p>
                      <a:pPr algn="ctr" fontAlgn="ctr"/>
                      <a:r>
                        <a:rPr lang="en-US" sz="1600" b="1" u="none" strike="noStrike">
                          <a:effectLst/>
                        </a:rPr>
                        <a:t>TT</a:t>
                      </a:r>
                      <a:endParaRPr lang="en-US" sz="1600" b="1"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b="1" u="none" strike="noStrike">
                          <a:effectLst/>
                        </a:rPr>
                        <a:t>Tên hoạt động</a:t>
                      </a:r>
                      <a:endParaRPr lang="en-US" sz="1600" b="1"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b="1" u="none" strike="noStrike">
                          <a:effectLst/>
                        </a:rPr>
                        <a:t>Thời gian dự kiến</a:t>
                      </a:r>
                      <a:endParaRPr lang="en-US" sz="1600" b="1"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3469616560"/>
                  </a:ext>
                </a:extLst>
              </a:tr>
              <a:tr h="272584">
                <a:tc>
                  <a:txBody>
                    <a:bodyPr/>
                    <a:lstStyle/>
                    <a:p>
                      <a:pPr algn="ctr" fontAlgn="ctr"/>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en-US" sz="1600" u="none" strike="noStrike">
                          <a:effectLst/>
                        </a:rPr>
                        <a:t>Đón tân sinh viên k60</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9/2019</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661730688"/>
                  </a:ext>
                </a:extLst>
              </a:tr>
              <a:tr h="272584">
                <a:tc>
                  <a:txBody>
                    <a:bodyPr/>
                    <a:lstStyle/>
                    <a:p>
                      <a:pPr algn="ctr" fontAlgn="ctr"/>
                      <a:r>
                        <a:rPr lang="en-US" sz="1600" u="none" strike="noStrike">
                          <a:effectLst/>
                        </a:rPr>
                        <a:t>2</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en-US" sz="1600" u="none" strike="noStrike">
                          <a:effectLst/>
                        </a:rPr>
                        <a:t>Ngày hội chào tân sinh viên của khoa</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9/2019</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2039448571"/>
                  </a:ext>
                </a:extLst>
              </a:tr>
              <a:tr h="272584">
                <a:tc>
                  <a:txBody>
                    <a:bodyPr/>
                    <a:lstStyle/>
                    <a:p>
                      <a:pPr algn="ctr" fontAlgn="ctr"/>
                      <a:r>
                        <a:rPr lang="en-US" sz="1600" u="none" strike="noStrike">
                          <a:effectLst/>
                        </a:rPr>
                        <a:t>3</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vi-VN" sz="1600" u="none" strike="noStrike">
                          <a:effectLst/>
                        </a:rPr>
                        <a:t>Bước nhẩy tân sinh viên</a:t>
                      </a:r>
                      <a:endParaRPr lang="vi-VN"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10/2019</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414067155"/>
                  </a:ext>
                </a:extLst>
              </a:tr>
              <a:tr h="237802">
                <a:tc>
                  <a:txBody>
                    <a:bodyPr/>
                    <a:lstStyle/>
                    <a:p>
                      <a:pPr algn="ctr" fontAlgn="ctr"/>
                      <a:r>
                        <a:rPr lang="en-US" sz="1600" u="none" strike="noStrike">
                          <a:effectLst/>
                        </a:rPr>
                        <a:t>4</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vi-VN" sz="1600" u="none" strike="noStrike">
                          <a:effectLst/>
                        </a:rPr>
                        <a:t>Hội thao khoa Cơ khí</a:t>
                      </a:r>
                      <a:endParaRPr lang="vi-VN"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10/2019</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3777017394"/>
                  </a:ext>
                </a:extLst>
              </a:tr>
              <a:tr h="408875">
                <a:tc>
                  <a:txBody>
                    <a:bodyPr/>
                    <a:lstStyle/>
                    <a:p>
                      <a:pPr algn="ctr" fontAlgn="ctr"/>
                      <a:r>
                        <a:rPr lang="en-US" sz="1600" u="none" strike="noStrike">
                          <a:effectLst/>
                        </a:rPr>
                        <a:t>5</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vi-VN" sz="1600" u="none" strike="noStrike">
                          <a:effectLst/>
                        </a:rPr>
                        <a:t>Tham gia giải bóng đá nữ sinh viên của trường</a:t>
                      </a:r>
                      <a:endParaRPr lang="vi-VN"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21/09-19/10</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2847347418"/>
                  </a:ext>
                </a:extLst>
              </a:tr>
              <a:tr h="237802">
                <a:tc>
                  <a:txBody>
                    <a:bodyPr/>
                    <a:lstStyle/>
                    <a:p>
                      <a:pPr algn="ctr" fontAlgn="ctr"/>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vi-VN" sz="1600" u="none" strike="noStrike">
                          <a:effectLst/>
                        </a:rPr>
                        <a:t>Giải bóng đá các chuyên ngành khoa cơ khí</a:t>
                      </a:r>
                      <a:endParaRPr lang="vi-VN"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10/2019</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1418226915"/>
                  </a:ext>
                </a:extLst>
              </a:tr>
              <a:tr h="408875">
                <a:tc>
                  <a:txBody>
                    <a:bodyPr/>
                    <a:lstStyle/>
                    <a:p>
                      <a:pPr algn="ctr" fontAlgn="ctr"/>
                      <a:r>
                        <a:rPr lang="en-US" sz="1600" u="none" strike="noStrike">
                          <a:effectLst/>
                        </a:rPr>
                        <a:t>8</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vi-VN" sz="1600" u="none" strike="noStrike">
                          <a:effectLst/>
                        </a:rPr>
                        <a:t>Tham gia giải bóng đá nam sinh viên K60 của trường</a:t>
                      </a:r>
                      <a:endParaRPr lang="vi-VN"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26/10-23/11</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2520717856"/>
                  </a:ext>
                </a:extLst>
              </a:tr>
              <a:tr h="237802">
                <a:tc>
                  <a:txBody>
                    <a:bodyPr/>
                    <a:lstStyle/>
                    <a:p>
                      <a:pPr algn="ctr" fontAlgn="ctr"/>
                      <a:r>
                        <a:rPr lang="en-US" sz="1600" u="none" strike="noStrike">
                          <a:effectLst/>
                        </a:rPr>
                        <a:t>7</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vi-VN" sz="1600" u="none" strike="noStrike">
                          <a:effectLst/>
                        </a:rPr>
                        <a:t>Tham gia giải bóng chuyền nam sinh viên của trường</a:t>
                      </a:r>
                      <a:endParaRPr lang="vi-VN"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22/12/2019</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1861052591"/>
                  </a:ext>
                </a:extLst>
              </a:tr>
              <a:tr h="237802">
                <a:tc>
                  <a:txBody>
                    <a:bodyPr/>
                    <a:lstStyle/>
                    <a:p>
                      <a:pPr algn="ctr" fontAlgn="ctr"/>
                      <a:r>
                        <a:rPr lang="en-US" sz="1600" u="none" strike="noStrike">
                          <a:effectLst/>
                        </a:rPr>
                        <a:t>9</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en-US" sz="1600" u="none" strike="noStrike">
                          <a:effectLst/>
                        </a:rPr>
                        <a:t>Tình nguyện dịp tết Nguyên Đán </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1/2020</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2387228726"/>
                  </a:ext>
                </a:extLst>
              </a:tr>
              <a:tr h="272584">
                <a:tc>
                  <a:txBody>
                    <a:bodyPr/>
                    <a:lstStyle/>
                    <a:p>
                      <a:pPr algn="ctr" fontAlgn="ctr"/>
                      <a:r>
                        <a:rPr lang="en-US" sz="1600" u="none" strike="noStrike">
                          <a:effectLst/>
                        </a:rPr>
                        <a:t>10</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vi-VN" sz="1600" u="none" strike="noStrike">
                          <a:effectLst/>
                        </a:rPr>
                        <a:t>Tham gia giải bóng chuyền nữ sinh viên của trường</a:t>
                      </a:r>
                      <a:endParaRPr lang="vi-VN"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8/3/2020</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3023905420"/>
                  </a:ext>
                </a:extLst>
              </a:tr>
              <a:tr h="237802">
                <a:tc>
                  <a:txBody>
                    <a:bodyPr/>
                    <a:lstStyle/>
                    <a:p>
                      <a:pPr algn="ctr" fontAlgn="ctr"/>
                      <a:r>
                        <a:rPr lang="en-US" sz="1600" u="none" strike="noStrike">
                          <a:effectLst/>
                        </a:rPr>
                        <a:t>11</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b"/>
                      <a:r>
                        <a:rPr lang="en-US" sz="1600" u="none" strike="noStrike">
                          <a:effectLst/>
                        </a:rPr>
                        <a:t>Các hoạt động kỷ niệm ngày thành lập Đoàn 26/3</a:t>
                      </a:r>
                      <a:endParaRPr lang="en-US" sz="1600" b="0" i="0" u="none" strike="noStrike">
                        <a:solidFill>
                          <a:srgbClr val="000000"/>
                        </a:solidFill>
                        <a:effectLst/>
                        <a:latin typeface="Times New Roman" panose="02020603050405020304" pitchFamily="18" charset="0"/>
                      </a:endParaRPr>
                    </a:p>
                  </a:txBody>
                  <a:tcPr marL="5976" marR="5976" marT="5976" marB="0" anchor="b"/>
                </a:tc>
                <a:tc>
                  <a:txBody>
                    <a:bodyPr/>
                    <a:lstStyle/>
                    <a:p>
                      <a:pPr algn="ctr" fontAlgn="ctr"/>
                      <a:r>
                        <a:rPr lang="en-US" sz="1600" u="none" strike="noStrike">
                          <a:effectLst/>
                        </a:rPr>
                        <a:t>3/2020</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3172678323"/>
                  </a:ext>
                </a:extLst>
              </a:tr>
              <a:tr h="288618">
                <a:tc>
                  <a:txBody>
                    <a:bodyPr/>
                    <a:lstStyle/>
                    <a:p>
                      <a:pPr algn="ctr" fontAlgn="ctr"/>
                      <a:r>
                        <a:rPr lang="en-US" sz="1600" u="none" strike="noStrike">
                          <a:effectLst/>
                        </a:rPr>
                        <a:t>12</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vi-VN" sz="1600" u="none" strike="noStrike">
                          <a:effectLst/>
                        </a:rPr>
                        <a:t>Tham gia cuộc thi đoàn trường tổ chức (tháng thanh niên, thành lập trường) </a:t>
                      </a:r>
                      <a:endParaRPr lang="vi-VN"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3/2020</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3578090666"/>
                  </a:ext>
                </a:extLst>
              </a:tr>
              <a:tr h="408875">
                <a:tc>
                  <a:txBody>
                    <a:bodyPr/>
                    <a:lstStyle/>
                    <a:p>
                      <a:pPr algn="ctr" fontAlgn="ctr"/>
                      <a:r>
                        <a:rPr lang="en-US" sz="1600" u="none" strike="noStrike">
                          <a:effectLst/>
                        </a:rPr>
                        <a:t>13</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vi-VN" sz="1600" u="none" strike="noStrike">
                          <a:effectLst/>
                        </a:rPr>
                        <a:t>Tham gia giải bóng đá nam sinh viên của trường</a:t>
                      </a:r>
                      <a:endParaRPr lang="vi-VN"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29/2 - 28/3</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2465987284"/>
                  </a:ext>
                </a:extLst>
              </a:tr>
              <a:tr h="272584">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en-US" sz="1600" u="none" strike="noStrike">
                          <a:effectLst/>
                        </a:rPr>
                        <a:t>Hỗ trợ hoạt động NCKHSV</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4/2020</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4046496402"/>
                  </a:ext>
                </a:extLst>
              </a:tr>
              <a:tr h="237802">
                <a:tc>
                  <a:txBody>
                    <a:bodyPr/>
                    <a:lstStyle/>
                    <a:p>
                      <a:pPr algn="ctr" fontAlgn="ctr"/>
                      <a:r>
                        <a:rPr lang="en-US" sz="1600" u="none" strike="noStrike">
                          <a:effectLst/>
                        </a:rPr>
                        <a:t>15</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en-US" sz="1600" u="none" strike="noStrike">
                          <a:effectLst/>
                        </a:rPr>
                        <a:t>Bế giảng, trao bằng tốt nghiệp</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6/2020</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53799517"/>
                  </a:ext>
                </a:extLst>
              </a:tr>
              <a:tr h="272584">
                <a:tc>
                  <a:txBody>
                    <a:bodyPr/>
                    <a:lstStyle/>
                    <a:p>
                      <a:pPr algn="ctr" fontAlgn="ctr"/>
                      <a:r>
                        <a:rPr lang="en-US" sz="1600" u="none" strike="noStrike">
                          <a:effectLst/>
                        </a:rPr>
                        <a:t>16</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l" fontAlgn="ctr"/>
                      <a:r>
                        <a:rPr lang="en-US" sz="1600" u="none" strike="noStrike">
                          <a:effectLst/>
                        </a:rPr>
                        <a:t>Liên Chi Đoàn đi thực tế, tình nguyện mùa hè xanh</a:t>
                      </a:r>
                      <a:endParaRPr lang="en-US" sz="1600" b="0" i="0" u="none" strike="noStrike">
                        <a:solidFill>
                          <a:srgbClr val="000000"/>
                        </a:solidFill>
                        <a:effectLst/>
                        <a:latin typeface="Times New Roman" panose="02020603050405020304" pitchFamily="18" charset="0"/>
                      </a:endParaRPr>
                    </a:p>
                  </a:txBody>
                  <a:tcPr marL="5976" marR="5976" marT="5976" marB="0" anchor="ctr"/>
                </a:tc>
                <a:tc>
                  <a:txBody>
                    <a:bodyPr/>
                    <a:lstStyle/>
                    <a:p>
                      <a:pPr algn="ctr" fontAlgn="ctr"/>
                      <a:r>
                        <a:rPr lang="en-US" sz="1600" u="none" strike="noStrike">
                          <a:effectLst/>
                        </a:rPr>
                        <a:t>7/2020</a:t>
                      </a:r>
                      <a:endParaRPr lang="en-US" sz="1600" b="0" i="0" u="none" strike="noStrike">
                        <a:solidFill>
                          <a:srgbClr val="000000"/>
                        </a:solidFill>
                        <a:effectLst/>
                        <a:latin typeface="Times New Roman" panose="02020603050405020304" pitchFamily="18" charset="0"/>
                      </a:endParaRPr>
                    </a:p>
                  </a:txBody>
                  <a:tcPr marL="5976" marR="5976" marT="5976" marB="0" anchor="ctr"/>
                </a:tc>
                <a:extLst>
                  <a:ext uri="{0D108BD9-81ED-4DB2-BD59-A6C34878D82A}">
                    <a16:rowId xmlns:a16="http://schemas.microsoft.com/office/drawing/2014/main" val="1051538109"/>
                  </a:ext>
                </a:extLst>
              </a:tr>
            </a:tbl>
          </a:graphicData>
        </a:graphic>
      </p:graphicFrame>
    </p:spTree>
    <p:extLst>
      <p:ext uri="{BB962C8B-B14F-4D97-AF65-F5344CB8AC3E}">
        <p14:creationId xmlns:p14="http://schemas.microsoft.com/office/powerpoint/2010/main" val="36744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464401"/>
          </a:xfrm>
          <a:prstGeom prst="rect">
            <a:avLst/>
          </a:prstGeom>
        </p:spPr>
      </p:pic>
      <p:sp>
        <p:nvSpPr>
          <p:cNvPr id="5" name="TextBox 4"/>
          <p:cNvSpPr txBox="1"/>
          <p:nvPr/>
        </p:nvSpPr>
        <p:spPr>
          <a:xfrm>
            <a:off x="441052" y="116632"/>
            <a:ext cx="6491064"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NỘI DUNG BÁO CÁO</a:t>
            </a:r>
            <a:endParaRPr lang="en-US" sz="2400" dirty="0">
              <a:solidFill>
                <a:schemeClr val="bg1"/>
              </a:solidFill>
              <a:latin typeface="Times New Roman" pitchFamily="18" charset="0"/>
              <a:cs typeface="Times New Roman" pitchFamily="18" charset="0"/>
            </a:endParaRPr>
          </a:p>
        </p:txBody>
      </p:sp>
      <p:sp>
        <p:nvSpPr>
          <p:cNvPr id="6" name="TextBox 153">
            <a:extLst>
              <a:ext uri="{FF2B5EF4-FFF2-40B4-BE49-F238E27FC236}">
                <a16:creationId xmlns:a16="http://schemas.microsoft.com/office/drawing/2014/main" id="{C67856AE-2881-4FCE-A74E-BE6074B220ED}"/>
              </a:ext>
            </a:extLst>
          </p:cNvPr>
          <p:cNvSpPr txBox="1">
            <a:spLocks noChangeArrowheads="1"/>
          </p:cNvSpPr>
          <p:nvPr/>
        </p:nvSpPr>
        <p:spPr bwMode="auto">
          <a:xfrm>
            <a:off x="390364" y="1844824"/>
            <a:ext cx="8363272" cy="1870833"/>
          </a:xfrm>
          <a:prstGeom prst="rect">
            <a:avLst/>
          </a:prstGeom>
          <a:noFill/>
          <a:ln w="9525">
            <a:noFill/>
            <a:miter lim="800000"/>
            <a:headEnd/>
            <a:tailEnd/>
          </a:ln>
        </p:spPr>
        <p:txBody>
          <a:bodyPr wrap="square">
            <a:spAutoFit/>
          </a:bodyPr>
          <a:lstStyle/>
          <a:p>
            <a:pPr marL="457200" indent="-457200" algn="just" latinLnBrk="1">
              <a:lnSpc>
                <a:spcPts val="4000"/>
              </a:lnSpc>
              <a:spcBef>
                <a:spcPts val="1200"/>
              </a:spcBef>
              <a:buFont typeface="+mj-lt"/>
              <a:buAutoNum type="arabicPeriod"/>
            </a:pPr>
            <a:r>
              <a:rPr lang="pt-BR" altLang="ko-KR" sz="2000" b="1" dirty="0">
                <a:solidFill>
                  <a:srgbClr val="002060"/>
                </a:solidFill>
                <a:latin typeface="Times New Roman" pitchFamily="18" charset="0"/>
              </a:rPr>
              <a:t>TỔNG KẾT HOẠT ĐỘNG LCĐ NĂM HỌC 2018-2019</a:t>
            </a:r>
            <a:endParaRPr lang="en-GB" altLang="ko-KR" sz="2000" b="1" dirty="0">
              <a:solidFill>
                <a:srgbClr val="002060"/>
              </a:solidFill>
              <a:latin typeface="Times New Roman" pitchFamily="18" charset="0"/>
            </a:endParaRPr>
          </a:p>
          <a:p>
            <a:pPr marL="457200" indent="-457200" algn="just" latinLnBrk="1">
              <a:lnSpc>
                <a:spcPts val="4000"/>
              </a:lnSpc>
              <a:spcBef>
                <a:spcPts val="1200"/>
              </a:spcBef>
              <a:buFont typeface="+mj-lt"/>
              <a:buAutoNum type="arabicPeriod"/>
            </a:pPr>
            <a:r>
              <a:rPr lang="vi-VN" sz="2000" b="1" dirty="0">
                <a:solidFill>
                  <a:srgbClr val="002060"/>
                </a:solidFill>
                <a:latin typeface="Times New Roman" pitchFamily="18" charset="0"/>
              </a:rPr>
              <a:t>PHƯƠNG HƯỚNG NHIỆM VỤ NĂM HỌC 2019-2020</a:t>
            </a:r>
          </a:p>
          <a:p>
            <a:pPr marL="457200" indent="-457200" algn="just" latinLnBrk="1">
              <a:lnSpc>
                <a:spcPts val="4000"/>
              </a:lnSpc>
              <a:spcBef>
                <a:spcPts val="1200"/>
              </a:spcBef>
              <a:buFont typeface="+mj-lt"/>
              <a:buAutoNum type="arabicPeriod"/>
            </a:pPr>
            <a:endParaRPr lang="vi-VN" sz="2000" b="1" dirty="0">
              <a:solidFill>
                <a:srgbClr val="002060"/>
              </a:solidFill>
              <a:latin typeface="Times New Roman" pitchFamily="18" charset="0"/>
            </a:endParaRPr>
          </a:p>
        </p:txBody>
      </p:sp>
    </p:spTree>
    <p:extLst>
      <p:ext uri="{BB962C8B-B14F-4D97-AF65-F5344CB8AC3E}">
        <p14:creationId xmlns:p14="http://schemas.microsoft.com/office/powerpoint/2010/main" val="3731685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732195"/>
          </a:xfrm>
          <a:prstGeom prst="rect">
            <a:avLst/>
          </a:prstGeom>
        </p:spPr>
      </p:pic>
      <p:sp>
        <p:nvSpPr>
          <p:cNvPr id="5" name="TextBox 4"/>
          <p:cNvSpPr txBox="1"/>
          <p:nvPr/>
        </p:nvSpPr>
        <p:spPr>
          <a:xfrm>
            <a:off x="395536" y="2564904"/>
            <a:ext cx="7560840" cy="1169551"/>
          </a:xfrm>
          <a:prstGeom prst="rect">
            <a:avLst/>
          </a:prstGeom>
          <a:noFill/>
        </p:spPr>
        <p:txBody>
          <a:bodyPr wrap="square" rtlCol="0">
            <a:spAutoFit/>
          </a:bodyPr>
          <a:lstStyle/>
          <a:p>
            <a:r>
              <a:rPr lang="en-US" sz="3500" b="1" i="1" dirty="0" err="1">
                <a:solidFill>
                  <a:schemeClr val="tx2"/>
                </a:solidFill>
              </a:rPr>
              <a:t>Cảm</a:t>
            </a:r>
            <a:r>
              <a:rPr lang="en-US" sz="3500" b="1" i="1" dirty="0">
                <a:solidFill>
                  <a:schemeClr val="tx2"/>
                </a:solidFill>
              </a:rPr>
              <a:t> </a:t>
            </a:r>
            <a:r>
              <a:rPr lang="en-US" sz="3500" b="1" i="1" dirty="0" err="1">
                <a:solidFill>
                  <a:schemeClr val="tx2"/>
                </a:solidFill>
              </a:rPr>
              <a:t>ơn</a:t>
            </a:r>
            <a:r>
              <a:rPr lang="en-US" sz="3500" b="1" i="1" dirty="0">
                <a:solidFill>
                  <a:schemeClr val="tx2"/>
                </a:solidFill>
              </a:rPr>
              <a:t> </a:t>
            </a:r>
            <a:r>
              <a:rPr lang="en-US" sz="3500" b="1" i="1" dirty="0" err="1">
                <a:solidFill>
                  <a:schemeClr val="tx2"/>
                </a:solidFill>
              </a:rPr>
              <a:t>Quý</a:t>
            </a:r>
            <a:r>
              <a:rPr lang="en-US" sz="3500" b="1" i="1" dirty="0">
                <a:solidFill>
                  <a:schemeClr val="tx2"/>
                </a:solidFill>
              </a:rPr>
              <a:t> </a:t>
            </a:r>
            <a:r>
              <a:rPr lang="en-US" sz="3500" b="1" i="1" dirty="0" err="1">
                <a:solidFill>
                  <a:schemeClr val="tx2"/>
                </a:solidFill>
              </a:rPr>
              <a:t>Thầy</a:t>
            </a:r>
            <a:r>
              <a:rPr lang="en-US" sz="3500" b="1" i="1" dirty="0">
                <a:solidFill>
                  <a:schemeClr val="tx2"/>
                </a:solidFill>
              </a:rPr>
              <a:t> </a:t>
            </a:r>
            <a:r>
              <a:rPr lang="en-US" sz="3500" b="1" i="1" dirty="0" err="1">
                <a:solidFill>
                  <a:schemeClr val="tx2"/>
                </a:solidFill>
              </a:rPr>
              <a:t>Cô</a:t>
            </a:r>
            <a:r>
              <a:rPr lang="en-US" sz="3500" b="1" i="1" dirty="0">
                <a:solidFill>
                  <a:schemeClr val="tx2"/>
                </a:solidFill>
              </a:rPr>
              <a:t> </a:t>
            </a:r>
            <a:r>
              <a:rPr lang="en-US" sz="3500" b="1" i="1" dirty="0" err="1">
                <a:solidFill>
                  <a:schemeClr val="tx2"/>
                </a:solidFill>
              </a:rPr>
              <a:t>và</a:t>
            </a:r>
            <a:r>
              <a:rPr lang="en-US" sz="3500" b="1" i="1" dirty="0">
                <a:solidFill>
                  <a:schemeClr val="tx2"/>
                </a:solidFill>
              </a:rPr>
              <a:t> </a:t>
            </a:r>
            <a:r>
              <a:rPr lang="en-US" sz="3500" b="1" i="1" dirty="0" err="1">
                <a:solidFill>
                  <a:schemeClr val="tx2"/>
                </a:solidFill>
              </a:rPr>
              <a:t>các</a:t>
            </a:r>
            <a:r>
              <a:rPr lang="en-US" sz="3500" b="1" i="1" dirty="0">
                <a:solidFill>
                  <a:schemeClr val="tx2"/>
                </a:solidFill>
              </a:rPr>
              <a:t> </a:t>
            </a:r>
            <a:r>
              <a:rPr lang="en-US" sz="3500" b="1" i="1" dirty="0" err="1">
                <a:solidFill>
                  <a:schemeClr val="tx2"/>
                </a:solidFill>
              </a:rPr>
              <a:t>em</a:t>
            </a:r>
            <a:r>
              <a:rPr lang="en-US" sz="3500" b="1" i="1" dirty="0">
                <a:solidFill>
                  <a:schemeClr val="tx2"/>
                </a:solidFill>
              </a:rPr>
              <a:t> </a:t>
            </a:r>
            <a:r>
              <a:rPr lang="en-US" sz="3500" b="1" i="1" dirty="0" err="1">
                <a:solidFill>
                  <a:schemeClr val="tx2"/>
                </a:solidFill>
              </a:rPr>
              <a:t>sinh</a:t>
            </a:r>
            <a:r>
              <a:rPr lang="en-US" sz="3500" b="1" i="1" dirty="0">
                <a:solidFill>
                  <a:schemeClr val="tx2"/>
                </a:solidFill>
              </a:rPr>
              <a:t> </a:t>
            </a:r>
            <a:r>
              <a:rPr lang="en-US" sz="3500" b="1" i="1" dirty="0" err="1">
                <a:solidFill>
                  <a:schemeClr val="tx2"/>
                </a:solidFill>
              </a:rPr>
              <a:t>viên</a:t>
            </a:r>
            <a:r>
              <a:rPr lang="en-US" sz="3500" b="1" i="1" dirty="0">
                <a:solidFill>
                  <a:schemeClr val="tx2"/>
                </a:solidFill>
              </a:rPr>
              <a:t> </a:t>
            </a:r>
            <a:r>
              <a:rPr lang="en-US" sz="3500" b="1" i="1" dirty="0" err="1">
                <a:solidFill>
                  <a:schemeClr val="tx2"/>
                </a:solidFill>
              </a:rPr>
              <a:t>đã</a:t>
            </a:r>
            <a:r>
              <a:rPr lang="en-US" sz="3500" b="1" i="1" dirty="0">
                <a:solidFill>
                  <a:schemeClr val="tx2"/>
                </a:solidFill>
              </a:rPr>
              <a:t> </a:t>
            </a:r>
            <a:r>
              <a:rPr lang="en-US" sz="3500" b="1" i="1" dirty="0" err="1">
                <a:solidFill>
                  <a:schemeClr val="tx2"/>
                </a:solidFill>
              </a:rPr>
              <a:t>lắng</a:t>
            </a:r>
            <a:r>
              <a:rPr lang="en-US" sz="3500" b="1" i="1" dirty="0">
                <a:solidFill>
                  <a:schemeClr val="tx2"/>
                </a:solidFill>
              </a:rPr>
              <a:t> </a:t>
            </a:r>
            <a:r>
              <a:rPr lang="en-US" sz="3500" b="1" i="1" dirty="0" err="1">
                <a:solidFill>
                  <a:schemeClr val="tx2"/>
                </a:solidFill>
              </a:rPr>
              <a:t>nghe</a:t>
            </a:r>
            <a:r>
              <a:rPr lang="en-US" sz="3500" b="1" i="1" dirty="0">
                <a:solidFill>
                  <a:schemeClr val="tx2"/>
                </a:solidFill>
              </a:rPr>
              <a:t> !</a:t>
            </a:r>
          </a:p>
        </p:txBody>
      </p:sp>
    </p:spTree>
    <p:extLst>
      <p:ext uri="{BB962C8B-B14F-4D97-AF65-F5344CB8AC3E}">
        <p14:creationId xmlns:p14="http://schemas.microsoft.com/office/powerpoint/2010/main" val="396313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30722" name="Rectangle 2"/>
          <p:cNvSpPr>
            <a:spLocks noChangeArrowheads="1"/>
          </p:cNvSpPr>
          <p:nvPr/>
        </p:nvSpPr>
        <p:spPr bwMode="auto">
          <a:xfrm>
            <a:off x="142860" y="2074771"/>
            <a:ext cx="8858280" cy="17045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fontAlgn="base">
              <a:lnSpc>
                <a:spcPct val="150000"/>
              </a:lnSpc>
              <a:spcBef>
                <a:spcPct val="0"/>
              </a:spcBef>
              <a:spcAft>
                <a:spcPct val="0"/>
              </a:spcAft>
              <a:buFont typeface="Wingdings" pitchFamily="2" charset="2"/>
              <a:buChar char="§"/>
              <a:tabLst>
                <a:tab pos="685800" algn="l"/>
              </a:tabLst>
            </a:pPr>
            <a:r>
              <a:rPr lang="en-US" dirty="0" err="1">
                <a:latin typeface="Arial" panose="020B0604020202020204" pitchFamily="34" charset="0"/>
                <a:cs typeface="Arial" panose="020B0604020202020204" pitchFamily="34" charset="0"/>
              </a:rPr>
              <a:t>Năm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2018 - 2019,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46 Chi đoàn trược thuộc LCĐ KCK gồm </a:t>
            </a:r>
            <a:r>
              <a:rPr lang="en-US" dirty="0" err="1">
                <a:latin typeface="Arial" panose="020B0604020202020204" pitchFamily="34" charset="0"/>
                <a:cs typeface="Arial" panose="020B0604020202020204" pitchFamily="34" charset="0"/>
              </a:rPr>
              <a:t>khóa </a:t>
            </a:r>
            <a:r>
              <a:rPr lang="en-US" dirty="0">
                <a:latin typeface="Arial" panose="020B0604020202020204" pitchFamily="34" charset="0"/>
                <a:cs typeface="Arial" panose="020B0604020202020204" pitchFamily="34" charset="0"/>
              </a:rPr>
              <a:t>56 (10 </a:t>
            </a:r>
            <a:r>
              <a:rPr lang="en-US" dirty="0" err="1">
                <a:latin typeface="Arial" panose="020B0604020202020204" pitchFamily="34" charset="0"/>
                <a:cs typeface="Arial" panose="020B0604020202020204" pitchFamily="34" charset="0"/>
              </a:rPr>
              <a:t>chi đoàn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khóa </a:t>
            </a:r>
            <a:r>
              <a:rPr lang="en-US" dirty="0">
                <a:latin typeface="Arial" panose="020B0604020202020204" pitchFamily="34" charset="0"/>
                <a:cs typeface="Arial" panose="020B0604020202020204" pitchFamily="34" charset="0"/>
              </a:rPr>
              <a:t>57 (12 </a:t>
            </a:r>
            <a:r>
              <a:rPr lang="en-US" dirty="0" err="1">
                <a:latin typeface="Arial" panose="020B0604020202020204" pitchFamily="34" charset="0"/>
                <a:cs typeface="Arial" panose="020B0604020202020204" pitchFamily="34" charset="0"/>
              </a:rPr>
              <a:t>chi đoàn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khóa</a:t>
            </a:r>
            <a:r>
              <a:rPr lang="en-US" dirty="0">
                <a:latin typeface="Arial" panose="020B0604020202020204" pitchFamily="34" charset="0"/>
                <a:cs typeface="Arial" panose="020B0604020202020204" pitchFamily="34" charset="0"/>
              </a:rPr>
              <a:t> 58 (12 </a:t>
            </a:r>
            <a:r>
              <a:rPr lang="en-US" dirty="0" err="1">
                <a:latin typeface="Arial" panose="020B0604020202020204" pitchFamily="34" charset="0"/>
                <a:cs typeface="Arial" panose="020B0604020202020204" pitchFamily="34" charset="0"/>
              </a:rPr>
              <a:t>chi đoàn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khóa</a:t>
            </a:r>
            <a:r>
              <a:rPr lang="en-US" dirty="0">
                <a:latin typeface="Arial" panose="020B0604020202020204" pitchFamily="34" charset="0"/>
                <a:cs typeface="Arial" panose="020B0604020202020204" pitchFamily="34" charset="0"/>
              </a:rPr>
              <a:t> 59 (11 </a:t>
            </a:r>
            <a:r>
              <a:rPr lang="en-US" dirty="0" err="1">
                <a:latin typeface="Arial" panose="020B0604020202020204" pitchFamily="34" charset="0"/>
                <a:cs typeface="Arial" panose="020B0604020202020204" pitchFamily="34" charset="0"/>
              </a:rPr>
              <a:t>chi đoàn</a:t>
            </a:r>
            <a:r>
              <a:rPr lang="en-US" dirty="0">
                <a:latin typeface="Arial" panose="020B0604020202020204" pitchFamily="34" charset="0"/>
                <a:cs typeface="Arial" panose="020B0604020202020204" pitchFamily="34" charset="0"/>
              </a:rPr>
              <a:t>) và 01 chi đoàn giảng viên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2.135 đoàn viên</a:t>
            </a:r>
            <a:r>
              <a:rPr lang="en-US" dirty="0">
                <a:latin typeface="Arial" panose="020B0604020202020204" pitchFamily="34" charset="0"/>
                <a:cs typeface="Arial" panose="020B0604020202020204" pitchFamily="34" charset="0"/>
              </a:rPr>
              <a:t>. </a:t>
            </a:r>
          </a:p>
          <a:p>
            <a:pPr marL="285750" indent="-285750" algn="just" fontAlgn="base">
              <a:lnSpc>
                <a:spcPct val="150000"/>
              </a:lnSpc>
              <a:spcBef>
                <a:spcPct val="0"/>
              </a:spcBef>
              <a:spcAft>
                <a:spcPct val="0"/>
              </a:spcAft>
              <a:buFont typeface="Wingdings" pitchFamily="2" charset="2"/>
              <a:buChar char="§"/>
              <a:tabLst>
                <a:tab pos="685800" algn="l"/>
              </a:tabLst>
            </a:pPr>
            <a:r>
              <a:rPr lang="en-US" altLang="zh-CN" dirty="0">
                <a:latin typeface="Arial" panose="020B0604020202020204" pitchFamily="34" charset="0"/>
                <a:cs typeface="Arial" panose="020B0604020202020204" pitchFamily="34" charset="0"/>
              </a:rPr>
              <a:t>BCH LCĐ nhiệm kì mới 2019-2021 gồm 11 đồng chí</a:t>
            </a:r>
            <a:endParaRPr lang="pt-BR" altLang="zh-CN"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4361194"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TÌNH HÌNH SINH VIÊN KHOA CƠ KHÍ</a:t>
            </a:r>
          </a:p>
        </p:txBody>
      </p:sp>
    </p:spTree>
    <p:extLst>
      <p:ext uri="{BB962C8B-B14F-4D97-AF65-F5344CB8AC3E}">
        <p14:creationId xmlns:p14="http://schemas.microsoft.com/office/powerpoint/2010/main" val="215502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3193503"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CÁC HOẠT ĐỘNG NỔI BẬT</a:t>
            </a:r>
          </a:p>
        </p:txBody>
      </p:sp>
      <p:sp>
        <p:nvSpPr>
          <p:cNvPr id="3" name="Rectangle 2">
            <a:extLst>
              <a:ext uri="{FF2B5EF4-FFF2-40B4-BE49-F238E27FC236}">
                <a16:creationId xmlns:a16="http://schemas.microsoft.com/office/drawing/2014/main" id="{2B51D317-7532-CF49-BCB5-135A23FC62AF}"/>
              </a:ext>
            </a:extLst>
          </p:cNvPr>
          <p:cNvSpPr/>
          <p:nvPr/>
        </p:nvSpPr>
        <p:spPr>
          <a:xfrm>
            <a:off x="323528" y="1786378"/>
            <a:ext cx="3230372" cy="369332"/>
          </a:xfrm>
          <a:prstGeom prst="rect">
            <a:avLst/>
          </a:prstGeom>
        </p:spPr>
        <p:txBody>
          <a:bodyPr wrap="none">
            <a:spAutoFit/>
          </a:bodyPr>
          <a:lstStyle/>
          <a:p>
            <a:r>
              <a:rPr lang="en-US" b="1">
                <a:latin typeface="Times New Roman" panose="02020603050405020304" pitchFamily="18" charset="0"/>
                <a:ea typeface="Times New Roman" panose="02020603050405020304" pitchFamily="18" charset="0"/>
              </a:rPr>
              <a:t>Về Giáo dục tư tưởng chính trị</a:t>
            </a:r>
            <a:endParaRPr lang="en-US"/>
          </a:p>
        </p:txBody>
      </p:sp>
      <p:pic>
        <p:nvPicPr>
          <p:cNvPr id="8" name="Picture 7">
            <a:extLst>
              <a:ext uri="{FF2B5EF4-FFF2-40B4-BE49-F238E27FC236}">
                <a16:creationId xmlns:a16="http://schemas.microsoft.com/office/drawing/2014/main" id="{6997AA0D-A669-2748-BF53-CDA846E80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49" y="2441356"/>
            <a:ext cx="2483768" cy="1862827"/>
          </a:xfrm>
          <a:prstGeom prst="rect">
            <a:avLst/>
          </a:prstGeom>
        </p:spPr>
      </p:pic>
      <p:pic>
        <p:nvPicPr>
          <p:cNvPr id="11" name="Picture 10">
            <a:extLst>
              <a:ext uri="{FF2B5EF4-FFF2-40B4-BE49-F238E27FC236}">
                <a16:creationId xmlns:a16="http://schemas.microsoft.com/office/drawing/2014/main" id="{1E798487-EFEE-1546-90D0-9C62A6A27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2497438"/>
            <a:ext cx="2736304" cy="2052228"/>
          </a:xfrm>
          <a:prstGeom prst="rect">
            <a:avLst/>
          </a:prstGeom>
        </p:spPr>
      </p:pic>
      <p:pic>
        <p:nvPicPr>
          <p:cNvPr id="13" name="Picture 12">
            <a:extLst>
              <a:ext uri="{FF2B5EF4-FFF2-40B4-BE49-F238E27FC236}">
                <a16:creationId xmlns:a16="http://schemas.microsoft.com/office/drawing/2014/main" id="{2C4ACA16-8B11-FA45-80E3-E004941353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830" y="4760192"/>
            <a:ext cx="2483768" cy="1862826"/>
          </a:xfrm>
          <a:prstGeom prst="rect">
            <a:avLst/>
          </a:prstGeom>
        </p:spPr>
      </p:pic>
      <p:pic>
        <p:nvPicPr>
          <p:cNvPr id="15" name="Picture 14">
            <a:extLst>
              <a:ext uri="{FF2B5EF4-FFF2-40B4-BE49-F238E27FC236}">
                <a16:creationId xmlns:a16="http://schemas.microsoft.com/office/drawing/2014/main" id="{E7E75F48-CCBE-2C44-B9C1-72E0824F70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6056" y="4678802"/>
            <a:ext cx="2736304" cy="1944216"/>
          </a:xfrm>
          <a:prstGeom prst="rect">
            <a:avLst/>
          </a:prstGeom>
        </p:spPr>
      </p:pic>
    </p:spTree>
    <p:extLst>
      <p:ext uri="{BB962C8B-B14F-4D97-AF65-F5344CB8AC3E}">
        <p14:creationId xmlns:p14="http://schemas.microsoft.com/office/powerpoint/2010/main" val="310526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3193503"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CÁC HOẠT ĐỘNG NỔI BẬT</a:t>
            </a:r>
          </a:p>
        </p:txBody>
      </p:sp>
      <p:sp>
        <p:nvSpPr>
          <p:cNvPr id="3" name="Rectangle 2">
            <a:extLst>
              <a:ext uri="{FF2B5EF4-FFF2-40B4-BE49-F238E27FC236}">
                <a16:creationId xmlns:a16="http://schemas.microsoft.com/office/drawing/2014/main" id="{2B51D317-7532-CF49-BCB5-135A23FC62AF}"/>
              </a:ext>
            </a:extLst>
          </p:cNvPr>
          <p:cNvSpPr/>
          <p:nvPr/>
        </p:nvSpPr>
        <p:spPr>
          <a:xfrm>
            <a:off x="323528" y="1786378"/>
            <a:ext cx="3230372" cy="369332"/>
          </a:xfrm>
          <a:prstGeom prst="rect">
            <a:avLst/>
          </a:prstGeom>
        </p:spPr>
        <p:txBody>
          <a:bodyPr wrap="none">
            <a:spAutoFit/>
          </a:bodyPr>
          <a:lstStyle/>
          <a:p>
            <a:r>
              <a:rPr lang="en-US" b="1">
                <a:latin typeface="Times New Roman" panose="02020603050405020304" pitchFamily="18" charset="0"/>
                <a:ea typeface="Times New Roman" panose="02020603050405020304" pitchFamily="18" charset="0"/>
              </a:rPr>
              <a:t>Về Giáo dục tư tưởng chính trị</a:t>
            </a:r>
            <a:endParaRPr lang="en-US"/>
          </a:p>
        </p:txBody>
      </p:sp>
      <p:pic>
        <p:nvPicPr>
          <p:cNvPr id="7" name="Picture 6">
            <a:extLst>
              <a:ext uri="{FF2B5EF4-FFF2-40B4-BE49-F238E27FC236}">
                <a16:creationId xmlns:a16="http://schemas.microsoft.com/office/drawing/2014/main" id="{9B28825A-EDD1-0349-BB72-F22B8D0C2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761433"/>
            <a:ext cx="3803915" cy="2852936"/>
          </a:xfrm>
          <a:prstGeom prst="rect">
            <a:avLst/>
          </a:prstGeom>
        </p:spPr>
      </p:pic>
      <p:pic>
        <p:nvPicPr>
          <p:cNvPr id="10" name="Picture 9">
            <a:extLst>
              <a:ext uri="{FF2B5EF4-FFF2-40B4-BE49-F238E27FC236}">
                <a16:creationId xmlns:a16="http://schemas.microsoft.com/office/drawing/2014/main" id="{F3AB6A76-398F-BB42-8413-404F99B3C1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3456" y="2761433"/>
            <a:ext cx="3803915" cy="2852936"/>
          </a:xfrm>
          <a:prstGeom prst="rect">
            <a:avLst/>
          </a:prstGeom>
        </p:spPr>
      </p:pic>
    </p:spTree>
    <p:extLst>
      <p:ext uri="{BB962C8B-B14F-4D97-AF65-F5344CB8AC3E}">
        <p14:creationId xmlns:p14="http://schemas.microsoft.com/office/powerpoint/2010/main" val="315514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3193503"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CÁC HOẠT ĐỘNG NỔI BẬT</a:t>
            </a:r>
          </a:p>
        </p:txBody>
      </p:sp>
      <p:sp>
        <p:nvSpPr>
          <p:cNvPr id="3" name="Rectangle 2">
            <a:extLst>
              <a:ext uri="{FF2B5EF4-FFF2-40B4-BE49-F238E27FC236}">
                <a16:creationId xmlns:a16="http://schemas.microsoft.com/office/drawing/2014/main" id="{2B51D317-7532-CF49-BCB5-135A23FC62AF}"/>
              </a:ext>
            </a:extLst>
          </p:cNvPr>
          <p:cNvSpPr/>
          <p:nvPr/>
        </p:nvSpPr>
        <p:spPr>
          <a:xfrm>
            <a:off x="323528" y="1786378"/>
            <a:ext cx="3230372" cy="369332"/>
          </a:xfrm>
          <a:prstGeom prst="rect">
            <a:avLst/>
          </a:prstGeom>
        </p:spPr>
        <p:txBody>
          <a:bodyPr wrap="none">
            <a:spAutoFit/>
          </a:bodyPr>
          <a:lstStyle/>
          <a:p>
            <a:r>
              <a:rPr lang="en-US" b="1">
                <a:latin typeface="Times New Roman" panose="02020603050405020304" pitchFamily="18" charset="0"/>
                <a:ea typeface="Times New Roman" panose="02020603050405020304" pitchFamily="18" charset="0"/>
              </a:rPr>
              <a:t>Về Giáo dục tư tưởng chính trị</a:t>
            </a:r>
            <a:endParaRPr lang="en-US"/>
          </a:p>
        </p:txBody>
      </p:sp>
      <p:pic>
        <p:nvPicPr>
          <p:cNvPr id="8" name="Picture 7">
            <a:extLst>
              <a:ext uri="{FF2B5EF4-FFF2-40B4-BE49-F238E27FC236}">
                <a16:creationId xmlns:a16="http://schemas.microsoft.com/office/drawing/2014/main" id="{D4CB543B-0F69-B64D-9C19-EAE4C4F91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632" y="2492896"/>
            <a:ext cx="6695728" cy="3891892"/>
          </a:xfrm>
          <a:prstGeom prst="rect">
            <a:avLst/>
          </a:prstGeom>
        </p:spPr>
      </p:pic>
    </p:spTree>
    <p:extLst>
      <p:ext uri="{BB962C8B-B14F-4D97-AF65-F5344CB8AC3E}">
        <p14:creationId xmlns:p14="http://schemas.microsoft.com/office/powerpoint/2010/main" val="316939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3193503"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CÁC HOẠT ĐỘNG NỔI BẬT</a:t>
            </a:r>
          </a:p>
        </p:txBody>
      </p:sp>
      <p:sp>
        <p:nvSpPr>
          <p:cNvPr id="3" name="Rectangle 2">
            <a:extLst>
              <a:ext uri="{FF2B5EF4-FFF2-40B4-BE49-F238E27FC236}">
                <a16:creationId xmlns:a16="http://schemas.microsoft.com/office/drawing/2014/main" id="{2B51D317-7532-CF49-BCB5-135A23FC62AF}"/>
              </a:ext>
            </a:extLst>
          </p:cNvPr>
          <p:cNvSpPr/>
          <p:nvPr/>
        </p:nvSpPr>
        <p:spPr>
          <a:xfrm>
            <a:off x="323528" y="1786378"/>
            <a:ext cx="2347117" cy="369332"/>
          </a:xfrm>
          <a:prstGeom prst="rect">
            <a:avLst/>
          </a:prstGeom>
        </p:spPr>
        <p:txBody>
          <a:bodyPr wrap="none">
            <a:spAutoFit/>
          </a:bodyPr>
          <a:lstStyle/>
          <a:p>
            <a:r>
              <a:rPr lang="en-US" b="1">
                <a:latin typeface="Times New Roman" panose="02020603050405020304" pitchFamily="18" charset="0"/>
                <a:ea typeface="Times New Roman" panose="02020603050405020304" pitchFamily="18" charset="0"/>
              </a:rPr>
              <a:t>Về văn hóa, văn nghệ</a:t>
            </a:r>
            <a:r>
              <a:rPr lang="en-US">
                <a:effectLst/>
              </a:rPr>
              <a:t> </a:t>
            </a:r>
            <a:endParaRPr lang="en-US"/>
          </a:p>
        </p:txBody>
      </p:sp>
      <p:pic>
        <p:nvPicPr>
          <p:cNvPr id="7" name="Picture 6">
            <a:extLst>
              <a:ext uri="{FF2B5EF4-FFF2-40B4-BE49-F238E27FC236}">
                <a16:creationId xmlns:a16="http://schemas.microsoft.com/office/drawing/2014/main" id="{B84B1A96-8595-E045-AAC7-D81A4DE29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566" y="4513354"/>
            <a:ext cx="2797731" cy="2098299"/>
          </a:xfrm>
          <a:prstGeom prst="rect">
            <a:avLst/>
          </a:prstGeom>
        </p:spPr>
      </p:pic>
      <p:pic>
        <p:nvPicPr>
          <p:cNvPr id="9" name="Picture 8">
            <a:extLst>
              <a:ext uri="{FF2B5EF4-FFF2-40B4-BE49-F238E27FC236}">
                <a16:creationId xmlns:a16="http://schemas.microsoft.com/office/drawing/2014/main" id="{613D8D28-3BA4-014C-A5C8-0F29B2BC3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2160773"/>
            <a:ext cx="2808312" cy="2106234"/>
          </a:xfrm>
          <a:prstGeom prst="rect">
            <a:avLst/>
          </a:prstGeom>
        </p:spPr>
      </p:pic>
      <p:pic>
        <p:nvPicPr>
          <p:cNvPr id="11" name="Picture 10">
            <a:extLst>
              <a:ext uri="{FF2B5EF4-FFF2-40B4-BE49-F238E27FC236}">
                <a16:creationId xmlns:a16="http://schemas.microsoft.com/office/drawing/2014/main" id="{FE09483E-AD0C-1D46-A3A1-C3A4024AC0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051" y="2756351"/>
            <a:ext cx="4668011" cy="3501008"/>
          </a:xfrm>
          <a:prstGeom prst="rect">
            <a:avLst/>
          </a:prstGeom>
        </p:spPr>
      </p:pic>
    </p:spTree>
    <p:extLst>
      <p:ext uri="{BB962C8B-B14F-4D97-AF65-F5344CB8AC3E}">
        <p14:creationId xmlns:p14="http://schemas.microsoft.com/office/powerpoint/2010/main" val="309392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3193503"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CÁC HOẠT ĐỘNG NỔI BẬT</a:t>
            </a:r>
          </a:p>
        </p:txBody>
      </p:sp>
      <p:sp>
        <p:nvSpPr>
          <p:cNvPr id="3" name="Rectangle 2">
            <a:extLst>
              <a:ext uri="{FF2B5EF4-FFF2-40B4-BE49-F238E27FC236}">
                <a16:creationId xmlns:a16="http://schemas.microsoft.com/office/drawing/2014/main" id="{2B51D317-7532-CF49-BCB5-135A23FC62AF}"/>
              </a:ext>
            </a:extLst>
          </p:cNvPr>
          <p:cNvSpPr/>
          <p:nvPr/>
        </p:nvSpPr>
        <p:spPr>
          <a:xfrm>
            <a:off x="323528" y="1786378"/>
            <a:ext cx="2347117" cy="369332"/>
          </a:xfrm>
          <a:prstGeom prst="rect">
            <a:avLst/>
          </a:prstGeom>
        </p:spPr>
        <p:txBody>
          <a:bodyPr wrap="none">
            <a:spAutoFit/>
          </a:bodyPr>
          <a:lstStyle/>
          <a:p>
            <a:r>
              <a:rPr lang="en-US" b="1">
                <a:latin typeface="Times New Roman" panose="02020603050405020304" pitchFamily="18" charset="0"/>
                <a:ea typeface="Times New Roman" panose="02020603050405020304" pitchFamily="18" charset="0"/>
              </a:rPr>
              <a:t>Về văn hóa, văn nghệ</a:t>
            </a:r>
            <a:r>
              <a:rPr lang="en-US">
                <a:effectLst/>
              </a:rPr>
              <a:t> </a:t>
            </a:r>
            <a:endParaRPr lang="en-US"/>
          </a:p>
        </p:txBody>
      </p:sp>
      <p:pic>
        <p:nvPicPr>
          <p:cNvPr id="8" name="Picture 7">
            <a:extLst>
              <a:ext uri="{FF2B5EF4-FFF2-40B4-BE49-F238E27FC236}">
                <a16:creationId xmlns:a16="http://schemas.microsoft.com/office/drawing/2014/main" id="{BC6D87DA-0256-104B-A0B9-298C3E557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6315" y="2349066"/>
            <a:ext cx="2394012" cy="1795509"/>
          </a:xfrm>
          <a:prstGeom prst="rect">
            <a:avLst/>
          </a:prstGeom>
        </p:spPr>
      </p:pic>
      <p:pic>
        <p:nvPicPr>
          <p:cNvPr id="11" name="Picture 10">
            <a:extLst>
              <a:ext uri="{FF2B5EF4-FFF2-40B4-BE49-F238E27FC236}">
                <a16:creationId xmlns:a16="http://schemas.microsoft.com/office/drawing/2014/main" id="{EDA71E80-ACDA-9B4B-BEDC-F67ECE527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806" y="2349066"/>
            <a:ext cx="2348440" cy="1761330"/>
          </a:xfrm>
          <a:prstGeom prst="rect">
            <a:avLst/>
          </a:prstGeom>
        </p:spPr>
      </p:pic>
      <p:pic>
        <p:nvPicPr>
          <p:cNvPr id="13" name="Picture 12">
            <a:extLst>
              <a:ext uri="{FF2B5EF4-FFF2-40B4-BE49-F238E27FC236}">
                <a16:creationId xmlns:a16="http://schemas.microsoft.com/office/drawing/2014/main" id="{3491B1DC-3938-CF48-AE5C-476FEB1FF0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7054" y="2353928"/>
            <a:ext cx="2341957" cy="1756468"/>
          </a:xfrm>
          <a:prstGeom prst="rect">
            <a:avLst/>
          </a:prstGeom>
        </p:spPr>
      </p:pic>
      <p:pic>
        <p:nvPicPr>
          <p:cNvPr id="15" name="Picture 14">
            <a:hlinkClick r:id="rId7"/>
            <a:extLst>
              <a:ext uri="{FF2B5EF4-FFF2-40B4-BE49-F238E27FC236}">
                <a16:creationId xmlns:a16="http://schemas.microsoft.com/office/drawing/2014/main" id="{011AD778-3434-4A40-BFDE-DA34B153E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806" y="4372460"/>
            <a:ext cx="3059832" cy="1721479"/>
          </a:xfrm>
          <a:prstGeom prst="rect">
            <a:avLst/>
          </a:prstGeom>
        </p:spPr>
      </p:pic>
      <p:pic>
        <p:nvPicPr>
          <p:cNvPr id="17" name="Picture 16">
            <a:extLst>
              <a:ext uri="{FF2B5EF4-FFF2-40B4-BE49-F238E27FC236}">
                <a16:creationId xmlns:a16="http://schemas.microsoft.com/office/drawing/2014/main" id="{7F30EA2F-77D0-6844-8DA5-9C0464B07D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1185" y="4372460"/>
            <a:ext cx="2295305" cy="1721479"/>
          </a:xfrm>
          <a:prstGeom prst="rect">
            <a:avLst/>
          </a:prstGeom>
        </p:spPr>
      </p:pic>
      <p:pic>
        <p:nvPicPr>
          <p:cNvPr id="19" name="Picture 18">
            <a:extLst>
              <a:ext uri="{FF2B5EF4-FFF2-40B4-BE49-F238E27FC236}">
                <a16:creationId xmlns:a16="http://schemas.microsoft.com/office/drawing/2014/main" id="{3F8DB555-440F-994F-9DE9-3869B68AE7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44208" y="4372460"/>
            <a:ext cx="2314346" cy="1735760"/>
          </a:xfrm>
          <a:prstGeom prst="rect">
            <a:avLst/>
          </a:prstGeom>
        </p:spPr>
      </p:pic>
    </p:spTree>
    <p:extLst>
      <p:ext uri="{BB962C8B-B14F-4D97-AF65-F5344CB8AC3E}">
        <p14:creationId xmlns:p14="http://schemas.microsoft.com/office/powerpoint/2010/main" val="160310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14282" y="214290"/>
            <a:ext cx="7598078" cy="553998"/>
          </a:xfrm>
          <a:prstGeom prst="rect">
            <a:avLst/>
          </a:prstGeom>
          <a:noFill/>
        </p:spPr>
        <p:txBody>
          <a:bodyPr wrap="square" rtlCol="0">
            <a:spAutoFit/>
          </a:bodyPr>
          <a:lstStyle/>
          <a:p>
            <a:r>
              <a:rPr lang="en-US" sz="2000" b="1" dirty="0">
                <a:solidFill>
                  <a:schemeClr val="bg1"/>
                </a:solidFill>
                <a:latin typeface="Times New Roman" pitchFamily="18" charset="0"/>
                <a:cs typeface="Times New Roman" pitchFamily="18" charset="0"/>
              </a:rPr>
              <a:t>1. TỔNG KẾT HOẠT ĐỘNG ĐOÀN NĂM HỌC 2018-2019</a:t>
            </a:r>
            <a:r>
              <a:rPr lang="en-US" sz="3000" b="1" dirty="0">
                <a:solidFill>
                  <a:schemeClr val="bg1"/>
                </a:solidFill>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DA9AD796-8456-E04E-85F6-25A582D378E1}"/>
              </a:ext>
            </a:extLst>
          </p:cNvPr>
          <p:cNvSpPr/>
          <p:nvPr/>
        </p:nvSpPr>
        <p:spPr>
          <a:xfrm>
            <a:off x="210806" y="1374011"/>
            <a:ext cx="3193503" cy="369332"/>
          </a:xfrm>
          <a:prstGeom prst="rect">
            <a:avLst/>
          </a:prstGeom>
          <a:solidFill>
            <a:schemeClr val="accent1"/>
          </a:solidFill>
        </p:spPr>
        <p:txBody>
          <a:bodyPr wrap="none">
            <a:spAutoFit/>
          </a:bodyPr>
          <a:lstStyle/>
          <a:p>
            <a:r>
              <a:rPr lang="en-US" b="1" dirty="0">
                <a:solidFill>
                  <a:schemeClr val="bg2"/>
                </a:solidFill>
                <a:latin typeface="Times New Roman" pitchFamily="18" charset="0"/>
                <a:cs typeface="Times New Roman" pitchFamily="18" charset="0"/>
              </a:rPr>
              <a:t>CÁC HOẠT ĐỘNG NỔI BẬT</a:t>
            </a:r>
          </a:p>
        </p:txBody>
      </p:sp>
      <p:sp>
        <p:nvSpPr>
          <p:cNvPr id="3" name="Rectangle 2">
            <a:extLst>
              <a:ext uri="{FF2B5EF4-FFF2-40B4-BE49-F238E27FC236}">
                <a16:creationId xmlns:a16="http://schemas.microsoft.com/office/drawing/2014/main" id="{2B51D317-7532-CF49-BCB5-135A23FC62AF}"/>
              </a:ext>
            </a:extLst>
          </p:cNvPr>
          <p:cNvSpPr/>
          <p:nvPr/>
        </p:nvSpPr>
        <p:spPr>
          <a:xfrm>
            <a:off x="323528" y="1786378"/>
            <a:ext cx="2238113" cy="369332"/>
          </a:xfrm>
          <a:prstGeom prst="rect">
            <a:avLst/>
          </a:prstGeom>
        </p:spPr>
        <p:txBody>
          <a:bodyPr wrap="none">
            <a:spAutoFit/>
          </a:bodyPr>
          <a:lstStyle/>
          <a:p>
            <a:r>
              <a:rPr lang="en-US" b="1">
                <a:latin typeface="Times New Roman" panose="02020603050405020304" pitchFamily="18" charset="0"/>
                <a:ea typeface="Times New Roman" panose="02020603050405020304" pitchFamily="18" charset="0"/>
              </a:rPr>
              <a:t>Về </a:t>
            </a:r>
            <a:r>
              <a:rPr lang="en-US" b="1"/>
              <a:t>Thể dục, thể thao</a:t>
            </a:r>
            <a:r>
              <a:rPr lang="en-US">
                <a:effectLst/>
              </a:rPr>
              <a:t> </a:t>
            </a:r>
            <a:endParaRPr lang="en-US"/>
          </a:p>
        </p:txBody>
      </p:sp>
      <p:pic>
        <p:nvPicPr>
          <p:cNvPr id="7" name="Picture 6">
            <a:extLst>
              <a:ext uri="{FF2B5EF4-FFF2-40B4-BE49-F238E27FC236}">
                <a16:creationId xmlns:a16="http://schemas.microsoft.com/office/drawing/2014/main" id="{61D3C38C-7CD0-D54D-A318-1C602D074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509" y="1374011"/>
            <a:ext cx="3322280" cy="2491710"/>
          </a:xfrm>
          <a:prstGeom prst="rect">
            <a:avLst/>
          </a:prstGeom>
        </p:spPr>
      </p:pic>
      <p:pic>
        <p:nvPicPr>
          <p:cNvPr id="9" name="Picture 8">
            <a:extLst>
              <a:ext uri="{FF2B5EF4-FFF2-40B4-BE49-F238E27FC236}">
                <a16:creationId xmlns:a16="http://schemas.microsoft.com/office/drawing/2014/main" id="{9D0A5251-AE5D-A84B-9DBA-534B3F619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557" y="4024906"/>
            <a:ext cx="6582359" cy="2559806"/>
          </a:xfrm>
          <a:prstGeom prst="rect">
            <a:avLst/>
          </a:prstGeom>
        </p:spPr>
      </p:pic>
    </p:spTree>
    <p:extLst>
      <p:ext uri="{BB962C8B-B14F-4D97-AF65-F5344CB8AC3E}">
        <p14:creationId xmlns:p14="http://schemas.microsoft.com/office/powerpoint/2010/main" val="2715569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2096</Words>
  <Application>Microsoft Macintosh PowerPoint</Application>
  <PresentationFormat>On-screen Show (4:3)</PresentationFormat>
  <Paragraphs>159</Paragraphs>
  <Slides>20</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맑은 고딕</vt:lpstr>
      <vt:lpstr>宋体</vt:lpstr>
      <vt:lpstr>.VnTime</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Duy Anh</dc:creator>
  <cp:lastModifiedBy>Microsoft Office User</cp:lastModifiedBy>
  <cp:revision>78</cp:revision>
  <dcterms:created xsi:type="dcterms:W3CDTF">2017-10-17T01:43:35Z</dcterms:created>
  <dcterms:modified xsi:type="dcterms:W3CDTF">2019-09-03T09:45:43Z</dcterms:modified>
</cp:coreProperties>
</file>