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9" r:id="rId3"/>
    <p:sldId id="267"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70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328702-633C-4F70-8B53-8514E3E7250E}" type="datetimeFigureOut">
              <a:rPr lang="en-US" smtClean="0"/>
              <a:t>9/2/2019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490163-FAFD-47D6-BE4F-B2E71F8CC245}" type="slidenum">
              <a:rPr lang="en-US" smtClean="0"/>
              <a:t>‹#›</a:t>
            </a:fld>
            <a:endParaRPr lang="en-US"/>
          </a:p>
        </p:txBody>
      </p:sp>
    </p:spTree>
    <p:extLst>
      <p:ext uri="{BB962C8B-B14F-4D97-AF65-F5344CB8AC3E}">
        <p14:creationId xmlns:p14="http://schemas.microsoft.com/office/powerpoint/2010/main" val="105818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90163-FAFD-47D6-BE4F-B2E71F8CC245}" type="slidenum">
              <a:rPr lang="en-US" smtClean="0"/>
              <a:t>1</a:t>
            </a:fld>
            <a:endParaRPr lang="en-US"/>
          </a:p>
        </p:txBody>
      </p:sp>
    </p:spTree>
    <p:extLst>
      <p:ext uri="{BB962C8B-B14F-4D97-AF65-F5344CB8AC3E}">
        <p14:creationId xmlns:p14="http://schemas.microsoft.com/office/powerpoint/2010/main" val="141207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90163-FAFD-47D6-BE4F-B2E71F8CC245}" type="slidenum">
              <a:rPr lang="en-US" smtClean="0"/>
              <a:t>2</a:t>
            </a:fld>
            <a:endParaRPr lang="en-US"/>
          </a:p>
        </p:txBody>
      </p:sp>
    </p:spTree>
    <p:extLst>
      <p:ext uri="{BB962C8B-B14F-4D97-AF65-F5344CB8AC3E}">
        <p14:creationId xmlns:p14="http://schemas.microsoft.com/office/powerpoint/2010/main" val="397933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90163-FAFD-47D6-BE4F-B2E71F8CC245}" type="slidenum">
              <a:rPr lang="en-US" smtClean="0"/>
              <a:t>3</a:t>
            </a:fld>
            <a:endParaRPr lang="en-US"/>
          </a:p>
        </p:txBody>
      </p:sp>
    </p:spTree>
    <p:extLst>
      <p:ext uri="{BB962C8B-B14F-4D97-AF65-F5344CB8AC3E}">
        <p14:creationId xmlns:p14="http://schemas.microsoft.com/office/powerpoint/2010/main" val="198567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490163-FAFD-47D6-BE4F-B2E71F8CC245}" type="slidenum">
              <a:rPr lang="en-US" smtClean="0"/>
              <a:t>4</a:t>
            </a:fld>
            <a:endParaRPr lang="en-US"/>
          </a:p>
        </p:txBody>
      </p:sp>
    </p:spTree>
    <p:extLst>
      <p:ext uri="{BB962C8B-B14F-4D97-AF65-F5344CB8AC3E}">
        <p14:creationId xmlns:p14="http://schemas.microsoft.com/office/powerpoint/2010/main" val="1209009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C48AD7-E71C-4EF3-8479-A49C30280DCE}"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973BD-8CE5-47C4-B8E5-573200B24DAB}" type="slidenum">
              <a:rPr lang="en-US" smtClean="0"/>
              <a:t>‹#›</a:t>
            </a:fld>
            <a:endParaRPr lang="en-US"/>
          </a:p>
        </p:txBody>
      </p:sp>
    </p:spTree>
    <p:extLst>
      <p:ext uri="{BB962C8B-B14F-4D97-AF65-F5344CB8AC3E}">
        <p14:creationId xmlns:p14="http://schemas.microsoft.com/office/powerpoint/2010/main" val="73842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48AD7-E71C-4EF3-8479-A49C30280DCE}"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973BD-8CE5-47C4-B8E5-573200B24DAB}" type="slidenum">
              <a:rPr lang="en-US" smtClean="0"/>
              <a:t>‹#›</a:t>
            </a:fld>
            <a:endParaRPr lang="en-US"/>
          </a:p>
        </p:txBody>
      </p:sp>
    </p:spTree>
    <p:extLst>
      <p:ext uri="{BB962C8B-B14F-4D97-AF65-F5344CB8AC3E}">
        <p14:creationId xmlns:p14="http://schemas.microsoft.com/office/powerpoint/2010/main" val="207737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48AD7-E71C-4EF3-8479-A49C30280DCE}"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973BD-8CE5-47C4-B8E5-573200B24DAB}" type="slidenum">
              <a:rPr lang="en-US" smtClean="0"/>
              <a:t>‹#›</a:t>
            </a:fld>
            <a:endParaRPr lang="en-US"/>
          </a:p>
        </p:txBody>
      </p:sp>
    </p:spTree>
    <p:extLst>
      <p:ext uri="{BB962C8B-B14F-4D97-AF65-F5344CB8AC3E}">
        <p14:creationId xmlns:p14="http://schemas.microsoft.com/office/powerpoint/2010/main" val="311014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48AD7-E71C-4EF3-8479-A49C30280DCE}"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973BD-8CE5-47C4-B8E5-573200B24DAB}" type="slidenum">
              <a:rPr lang="en-US" smtClean="0"/>
              <a:t>‹#›</a:t>
            </a:fld>
            <a:endParaRPr lang="en-US"/>
          </a:p>
        </p:txBody>
      </p:sp>
    </p:spTree>
    <p:extLst>
      <p:ext uri="{BB962C8B-B14F-4D97-AF65-F5344CB8AC3E}">
        <p14:creationId xmlns:p14="http://schemas.microsoft.com/office/powerpoint/2010/main" val="313773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C48AD7-E71C-4EF3-8479-A49C30280DCE}"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973BD-8CE5-47C4-B8E5-573200B24DAB}" type="slidenum">
              <a:rPr lang="en-US" smtClean="0"/>
              <a:t>‹#›</a:t>
            </a:fld>
            <a:endParaRPr lang="en-US"/>
          </a:p>
        </p:txBody>
      </p:sp>
    </p:spTree>
    <p:extLst>
      <p:ext uri="{BB962C8B-B14F-4D97-AF65-F5344CB8AC3E}">
        <p14:creationId xmlns:p14="http://schemas.microsoft.com/office/powerpoint/2010/main" val="76946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C48AD7-E71C-4EF3-8479-A49C30280DCE}"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973BD-8CE5-47C4-B8E5-573200B24DAB}" type="slidenum">
              <a:rPr lang="en-US" smtClean="0"/>
              <a:t>‹#›</a:t>
            </a:fld>
            <a:endParaRPr lang="en-US"/>
          </a:p>
        </p:txBody>
      </p:sp>
    </p:spTree>
    <p:extLst>
      <p:ext uri="{BB962C8B-B14F-4D97-AF65-F5344CB8AC3E}">
        <p14:creationId xmlns:p14="http://schemas.microsoft.com/office/powerpoint/2010/main" val="52977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C48AD7-E71C-4EF3-8479-A49C30280DCE}" type="datetimeFigureOut">
              <a:rPr lang="en-US" smtClean="0"/>
              <a:t>9/2/2019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973BD-8CE5-47C4-B8E5-573200B24DAB}" type="slidenum">
              <a:rPr lang="en-US" smtClean="0"/>
              <a:t>‹#›</a:t>
            </a:fld>
            <a:endParaRPr lang="en-US"/>
          </a:p>
        </p:txBody>
      </p:sp>
    </p:spTree>
    <p:extLst>
      <p:ext uri="{BB962C8B-B14F-4D97-AF65-F5344CB8AC3E}">
        <p14:creationId xmlns:p14="http://schemas.microsoft.com/office/powerpoint/2010/main" val="3989528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C48AD7-E71C-4EF3-8479-A49C30280DCE}" type="datetimeFigureOut">
              <a:rPr lang="en-US" smtClean="0"/>
              <a:t>9/2/2019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973BD-8CE5-47C4-B8E5-573200B24DAB}" type="slidenum">
              <a:rPr lang="en-US" smtClean="0"/>
              <a:t>‹#›</a:t>
            </a:fld>
            <a:endParaRPr lang="en-US"/>
          </a:p>
        </p:txBody>
      </p:sp>
    </p:spTree>
    <p:extLst>
      <p:ext uri="{BB962C8B-B14F-4D97-AF65-F5344CB8AC3E}">
        <p14:creationId xmlns:p14="http://schemas.microsoft.com/office/powerpoint/2010/main" val="333335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48AD7-E71C-4EF3-8479-A49C30280DCE}" type="datetimeFigureOut">
              <a:rPr lang="en-US" smtClean="0"/>
              <a:t>9/2/2019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973BD-8CE5-47C4-B8E5-573200B24DAB}" type="slidenum">
              <a:rPr lang="en-US" smtClean="0"/>
              <a:t>‹#›</a:t>
            </a:fld>
            <a:endParaRPr lang="en-US"/>
          </a:p>
        </p:txBody>
      </p:sp>
    </p:spTree>
    <p:extLst>
      <p:ext uri="{BB962C8B-B14F-4D97-AF65-F5344CB8AC3E}">
        <p14:creationId xmlns:p14="http://schemas.microsoft.com/office/powerpoint/2010/main" val="4109340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48AD7-E71C-4EF3-8479-A49C30280DCE}"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973BD-8CE5-47C4-B8E5-573200B24DAB}" type="slidenum">
              <a:rPr lang="en-US" smtClean="0"/>
              <a:t>‹#›</a:t>
            </a:fld>
            <a:endParaRPr lang="en-US"/>
          </a:p>
        </p:txBody>
      </p:sp>
    </p:spTree>
    <p:extLst>
      <p:ext uri="{BB962C8B-B14F-4D97-AF65-F5344CB8AC3E}">
        <p14:creationId xmlns:p14="http://schemas.microsoft.com/office/powerpoint/2010/main" val="68760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48AD7-E71C-4EF3-8479-A49C30280DCE}"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973BD-8CE5-47C4-B8E5-573200B24DAB}" type="slidenum">
              <a:rPr lang="en-US" smtClean="0"/>
              <a:t>‹#›</a:t>
            </a:fld>
            <a:endParaRPr lang="en-US"/>
          </a:p>
        </p:txBody>
      </p:sp>
    </p:spTree>
    <p:extLst>
      <p:ext uri="{BB962C8B-B14F-4D97-AF65-F5344CB8AC3E}">
        <p14:creationId xmlns:p14="http://schemas.microsoft.com/office/powerpoint/2010/main" val="365499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48AD7-E71C-4EF3-8479-A49C30280DCE}" type="datetimeFigureOut">
              <a:rPr lang="en-US" smtClean="0"/>
              <a:t>9/2/2019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973BD-8CE5-47C4-B8E5-573200B24DAB}" type="slidenum">
              <a:rPr lang="en-US" smtClean="0"/>
              <a:t>‹#›</a:t>
            </a:fld>
            <a:endParaRPr lang="en-US"/>
          </a:p>
        </p:txBody>
      </p:sp>
    </p:spTree>
    <p:extLst>
      <p:ext uri="{BB962C8B-B14F-4D97-AF65-F5344CB8AC3E}">
        <p14:creationId xmlns:p14="http://schemas.microsoft.com/office/powerpoint/2010/main" val="164352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g"/><Relationship Id="rId14" Type="http://schemas.openxmlformats.org/officeDocument/2006/relationships/image" Target="../media/image14.jp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15.jpeg"/><Relationship Id="rId7"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8697"/>
            <a:ext cx="9144000" cy="6466245"/>
          </a:xfrm>
          <a:prstGeom prst="rect">
            <a:avLst/>
          </a:prstGeom>
        </p:spPr>
      </p:pic>
      <p:sp>
        <p:nvSpPr>
          <p:cNvPr id="5" name="TextBox 4"/>
          <p:cNvSpPr txBox="1"/>
          <p:nvPr/>
        </p:nvSpPr>
        <p:spPr>
          <a:xfrm>
            <a:off x="0" y="3723260"/>
            <a:ext cx="9144000" cy="1569660"/>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r>
              <a:rPr lang="en-US" sz="2400" b="1" dirty="0" smtClean="0"/>
              <a:t>NGÀNH KỸ THUẬT CƠ KHÍ</a:t>
            </a:r>
            <a:endParaRPr lang="en-US" sz="2400" b="1" dirty="0" smtClean="0"/>
          </a:p>
          <a:p>
            <a:pPr lvl="0"/>
            <a:endParaRPr lang="en-US" sz="2400" dirty="0" smtClean="0"/>
          </a:p>
          <a:p>
            <a:pPr lvl="0"/>
            <a:endParaRPr lang="en-US" sz="2400" dirty="0"/>
          </a:p>
          <a:p>
            <a:r>
              <a:rPr lang="en-US" sz="2400" b="1" dirty="0" smtClean="0"/>
              <a:t> </a:t>
            </a:r>
            <a:endParaRPr lang="en-US" sz="2400" b="1" dirty="0" smtClean="0"/>
          </a:p>
        </p:txBody>
      </p:sp>
      <p:sp>
        <p:nvSpPr>
          <p:cNvPr id="4" name="Rectangle 3"/>
          <p:cNvSpPr/>
          <p:nvPr/>
        </p:nvSpPr>
        <p:spPr>
          <a:xfrm>
            <a:off x="3581400" y="3753897"/>
            <a:ext cx="5105400" cy="600130"/>
          </a:xfrm>
          <a:prstGeom prst="rect">
            <a:avLst/>
          </a:prstGeom>
          <a:noFill/>
        </p:spPr>
        <p:txBody>
          <a:bodyPr wrap="square" lIns="91401" tIns="45703" rIns="91401" bIns="45703">
            <a:spAutoFit/>
          </a:bodyPr>
          <a:lstStyle/>
          <a:p>
            <a:pPr>
              <a:spcBef>
                <a:spcPts val="600"/>
              </a:spcBef>
            </a:pPr>
            <a:r>
              <a:rPr lang="en-US" sz="1400" b="1" dirty="0">
                <a:latin typeface="Times New Roman" pitchFamily="18" charset="0"/>
                <a:cs typeface="Times New Roman" pitchFamily="18" charset="0"/>
              </a:rPr>
              <a:t>- TỰ ĐỘNG HÓA THIẾT KẾ CƠ </a:t>
            </a:r>
            <a:r>
              <a:rPr lang="en-US" sz="1400" b="1" dirty="0" smtClean="0">
                <a:latin typeface="Times New Roman" pitchFamily="18" charset="0"/>
                <a:cs typeface="Times New Roman" pitchFamily="18" charset="0"/>
              </a:rPr>
              <a:t>KHÍ (</a:t>
            </a:r>
            <a:r>
              <a:rPr lang="en-US" sz="1400" b="1" dirty="0" err="1" smtClean="0">
                <a:latin typeface="Times New Roman" pitchFamily="18" charset="0"/>
                <a:cs typeface="Times New Roman" pitchFamily="18" charset="0"/>
              </a:rPr>
              <a:t>Bộ</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môn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Thiết</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kế</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máy</a:t>
            </a:r>
            <a:r>
              <a:rPr lang="en-US" sz="1400" b="1" dirty="0" smtClean="0">
                <a:latin typeface="Times New Roman" pitchFamily="18" charset="0"/>
                <a:cs typeface="Times New Roman" pitchFamily="18" charset="0"/>
              </a:rPr>
              <a:t> ) </a:t>
            </a:r>
            <a:endParaRPr lang="en-US" sz="1400" b="1" dirty="0">
              <a:latin typeface="Times New Roman" pitchFamily="18" charset="0"/>
              <a:cs typeface="Times New Roman" pitchFamily="18" charset="0"/>
            </a:endParaRPr>
          </a:p>
          <a:p>
            <a:pPr>
              <a:spcBef>
                <a:spcPts val="600"/>
              </a:spcBef>
            </a:pPr>
            <a:r>
              <a:rPr lang="en-US" sz="1400" b="1" dirty="0" smtClean="0">
                <a:latin typeface="Times New Roman" pitchFamily="18" charset="0"/>
                <a:cs typeface="Times New Roman" pitchFamily="18" charset="0"/>
              </a:rPr>
              <a:t>- </a:t>
            </a:r>
            <a:r>
              <a:rPr lang="en-US" sz="1400" b="1" dirty="0" smtClean="0">
                <a:latin typeface="Times New Roman" pitchFamily="18" charset="0"/>
                <a:cs typeface="Times New Roman" pitchFamily="18" charset="0"/>
              </a:rPr>
              <a:t>CÔNG NGHỆ CHẾ TẠO CƠ KHÍ  </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Bộ</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môn</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Công</a:t>
            </a:r>
            <a:r>
              <a:rPr lang="en-US" sz="1400" b="1" dirty="0" smtClean="0">
                <a:latin typeface="Times New Roman" pitchFamily="18" charset="0"/>
                <a:cs typeface="Times New Roman" pitchFamily="18" charset="0"/>
              </a:rPr>
              <a:t> </a:t>
            </a:r>
            <a:r>
              <a:rPr lang="en-US" sz="1400" b="1" dirty="0" err="1" smtClean="0">
                <a:latin typeface="Times New Roman" pitchFamily="18" charset="0"/>
                <a:cs typeface="Times New Roman" pitchFamily="18" charset="0"/>
              </a:rPr>
              <a:t>nghệ</a:t>
            </a:r>
            <a:r>
              <a:rPr lang="en-US" sz="1400" b="1" dirty="0" smtClean="0">
                <a:latin typeface="Times New Roman" pitchFamily="18" charset="0"/>
                <a:cs typeface="Times New Roman" pitchFamily="18" charset="0"/>
              </a:rPr>
              <a:t> GT)</a:t>
            </a:r>
            <a:endParaRPr lang="en-US" sz="1400" b="1" dirty="0" smtClean="0">
              <a:latin typeface="Times New Roman" pitchFamily="18" charset="0"/>
              <a:cs typeface="Times New Roman" pitchFamily="18" charset="0"/>
            </a:endParaRPr>
          </a:p>
        </p:txBody>
      </p:sp>
      <p:sp>
        <p:nvSpPr>
          <p:cNvPr id="6" name="Rectangle 5"/>
          <p:cNvSpPr/>
          <p:nvPr/>
        </p:nvSpPr>
        <p:spPr>
          <a:xfrm>
            <a:off x="0" y="4231126"/>
            <a:ext cx="2704470" cy="338520"/>
          </a:xfrm>
          <a:prstGeom prst="rect">
            <a:avLst/>
          </a:prstGeom>
          <a:noFill/>
        </p:spPr>
        <p:txBody>
          <a:bodyPr wrap="square" lIns="91401" tIns="45703" rIns="91401" bIns="45703">
            <a:spAutoFit/>
          </a:bodyPr>
          <a:lstStyle/>
          <a:p>
            <a:r>
              <a:rPr lang="en-US" sz="1600" b="1" dirty="0">
                <a:latin typeface="Times New Roman" pitchFamily="18" charset="0"/>
                <a:cs typeface="Times New Roman" pitchFamily="18" charset="0"/>
              </a:rPr>
              <a:t>Mã xét tuyển</a:t>
            </a:r>
            <a:r>
              <a:rPr lang="en-US" sz="1600" b="1" dirty="0" smtClean="0">
                <a:latin typeface="Times New Roman" pitchFamily="18" charset="0"/>
                <a:cs typeface="Times New Roman" pitchFamily="18" charset="0"/>
              </a:rPr>
              <a:t>: </a:t>
            </a:r>
            <a:r>
              <a:rPr lang="en-US" sz="1600" b="1" dirty="0" smtClean="0">
                <a:solidFill>
                  <a:srgbClr val="FF0000"/>
                </a:solidFill>
                <a:latin typeface="Times New Roman" pitchFamily="18" charset="0"/>
                <a:cs typeface="Times New Roman" pitchFamily="18" charset="0"/>
              </a:rPr>
              <a:t>GHA-10</a:t>
            </a:r>
          </a:p>
        </p:txBody>
      </p:sp>
      <p:sp>
        <p:nvSpPr>
          <p:cNvPr id="8" name="Rectangle 7"/>
          <p:cNvSpPr/>
          <p:nvPr/>
        </p:nvSpPr>
        <p:spPr>
          <a:xfrm>
            <a:off x="0" y="4617894"/>
            <a:ext cx="2548341" cy="338520"/>
          </a:xfrm>
          <a:prstGeom prst="rect">
            <a:avLst/>
          </a:prstGeom>
          <a:noFill/>
        </p:spPr>
        <p:txBody>
          <a:bodyPr wrap="square" lIns="91401" tIns="45703" rIns="91401" bIns="45703">
            <a:spAutoFit/>
          </a:bodyPr>
          <a:lstStyle/>
          <a:p>
            <a:pPr algn="ctr"/>
            <a:r>
              <a:rPr lang="en-US" sz="1600" b="1" dirty="0" smtClean="0">
                <a:latin typeface="Times New Roman" pitchFamily="18" charset="0"/>
                <a:cs typeface="Times New Roman" pitchFamily="18" charset="0"/>
              </a:rPr>
              <a:t>Thời </a:t>
            </a:r>
            <a:r>
              <a:rPr lang="en-US" sz="1600" b="1" dirty="0">
                <a:latin typeface="Times New Roman" pitchFamily="18" charset="0"/>
                <a:cs typeface="Times New Roman" pitchFamily="18" charset="0"/>
              </a:rPr>
              <a:t>gian đào tạo: </a:t>
            </a:r>
            <a:r>
              <a:rPr lang="en-US" sz="1600" b="1" dirty="0" smtClean="0">
                <a:latin typeface="Times New Roman" pitchFamily="18" charset="0"/>
                <a:cs typeface="Times New Roman" pitchFamily="18" charset="0"/>
              </a:rPr>
              <a:t>4,5 </a:t>
            </a:r>
            <a:r>
              <a:rPr lang="en-US" sz="1600" b="1" dirty="0">
                <a:latin typeface="Times New Roman" pitchFamily="18" charset="0"/>
                <a:cs typeface="Times New Roman" pitchFamily="18" charset="0"/>
              </a:rPr>
              <a:t>năm</a:t>
            </a:r>
          </a:p>
        </p:txBody>
      </p:sp>
      <p:sp>
        <p:nvSpPr>
          <p:cNvPr id="2" name="Rectangle 1"/>
          <p:cNvSpPr/>
          <p:nvPr/>
        </p:nvSpPr>
        <p:spPr>
          <a:xfrm>
            <a:off x="2569888" y="5925844"/>
            <a:ext cx="5895132" cy="369332"/>
          </a:xfrm>
          <a:prstGeom prst="rect">
            <a:avLst/>
          </a:prstGeom>
        </p:spPr>
        <p:txBody>
          <a:bodyPr wrap="square">
            <a:spAutoFit/>
          </a:bodyPr>
          <a:lstStyle/>
          <a:p>
            <a:r>
              <a:rPr lang="en-US" i="1" dirty="0" smtClean="0">
                <a:solidFill>
                  <a:srgbClr val="000000"/>
                </a:solidFill>
                <a:latin typeface="SFUFutura3"/>
              </a:rPr>
              <a:t>N</a:t>
            </a:r>
            <a:r>
              <a:rPr lang="vi-VN" i="1" dirty="0" smtClean="0">
                <a:solidFill>
                  <a:srgbClr val="000000"/>
                </a:solidFill>
                <a:latin typeface="SFUFutura3"/>
              </a:rPr>
              <a:t>gành </a:t>
            </a:r>
            <a:r>
              <a:rPr lang="vi-VN" i="1" dirty="0">
                <a:solidFill>
                  <a:srgbClr val="000000"/>
                </a:solidFill>
                <a:latin typeface="SFUFutura3"/>
              </a:rPr>
              <a:t>Kỹ thuật Cơ khí là </a:t>
            </a:r>
            <a:r>
              <a:rPr lang="vi-VN" i="1" dirty="0" smtClean="0">
                <a:solidFill>
                  <a:srgbClr val="000000"/>
                </a:solidFill>
                <a:latin typeface="SFUFutura3"/>
              </a:rPr>
              <a:t>gì</a:t>
            </a:r>
            <a:r>
              <a:rPr lang="en-US" i="1" dirty="0" smtClean="0">
                <a:solidFill>
                  <a:srgbClr val="000000"/>
                </a:solidFill>
                <a:latin typeface="SFUFutura3"/>
              </a:rPr>
              <a:t>? </a:t>
            </a:r>
            <a:r>
              <a:rPr lang="en-US" i="1" dirty="0" err="1" smtClean="0">
                <a:solidFill>
                  <a:srgbClr val="000000"/>
                </a:solidFill>
                <a:latin typeface="SFUFutura3"/>
              </a:rPr>
              <a:t>học</a:t>
            </a:r>
            <a:r>
              <a:rPr lang="en-US" i="1" dirty="0" smtClean="0">
                <a:solidFill>
                  <a:srgbClr val="000000"/>
                </a:solidFill>
                <a:latin typeface="SFUFutura3"/>
              </a:rPr>
              <a:t> </a:t>
            </a:r>
            <a:r>
              <a:rPr lang="en-US" i="1" dirty="0" err="1" smtClean="0">
                <a:solidFill>
                  <a:srgbClr val="000000"/>
                </a:solidFill>
                <a:latin typeface="SFUFutura3"/>
              </a:rPr>
              <a:t>gì</a:t>
            </a:r>
            <a:r>
              <a:rPr lang="en-US" i="1" dirty="0" smtClean="0">
                <a:solidFill>
                  <a:srgbClr val="000000"/>
                </a:solidFill>
                <a:latin typeface="SFUFutura3"/>
              </a:rPr>
              <a:t> ? </a:t>
            </a:r>
            <a:r>
              <a:rPr lang="vi-VN" i="1" dirty="0" smtClean="0">
                <a:solidFill>
                  <a:srgbClr val="000000"/>
                </a:solidFill>
                <a:latin typeface="SFUFutura3"/>
              </a:rPr>
              <a:t> </a:t>
            </a:r>
            <a:r>
              <a:rPr lang="vi-VN" i="1" dirty="0">
                <a:solidFill>
                  <a:srgbClr val="000000"/>
                </a:solidFill>
                <a:latin typeface="SFUFutura3"/>
              </a:rPr>
              <a:t>ra trường làm gì?</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39" y="5321200"/>
            <a:ext cx="2266361" cy="1368882"/>
          </a:xfrm>
          <a:prstGeom prst="rect">
            <a:avLst/>
          </a:prstGeom>
        </p:spPr>
      </p:pic>
      <p:sp>
        <p:nvSpPr>
          <p:cNvPr id="9" name="Rectangle 8"/>
          <p:cNvSpPr/>
          <p:nvPr/>
        </p:nvSpPr>
        <p:spPr>
          <a:xfrm>
            <a:off x="19639" y="4990522"/>
            <a:ext cx="5390561" cy="338520"/>
          </a:xfrm>
          <a:prstGeom prst="rect">
            <a:avLst/>
          </a:prstGeom>
          <a:noFill/>
        </p:spPr>
        <p:txBody>
          <a:bodyPr wrap="square" lIns="91401" tIns="45703" rIns="91401" bIns="45703">
            <a:spAutoFit/>
          </a:bodyPr>
          <a:lstStyle/>
          <a:p>
            <a:r>
              <a:rPr lang="en-US" sz="1600" b="1" dirty="0" err="1" smtClean="0">
                <a:latin typeface="Times New Roman" pitchFamily="18" charset="0"/>
                <a:cs typeface="Times New Roman" pitchFamily="18" charset="0"/>
              </a:rPr>
              <a:t>Đội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ngũ</a:t>
            </a:r>
            <a:r>
              <a:rPr lang="en-US"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2 PGS.TS, 5 </a:t>
            </a:r>
            <a:r>
              <a:rPr lang="en-US" sz="1600" b="1" dirty="0" err="1" smtClean="0">
                <a:latin typeface="Times New Roman" pitchFamily="18" charset="0"/>
                <a:cs typeface="Times New Roman" pitchFamily="18" charset="0"/>
              </a:rPr>
              <a:t>tiến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sĩ</a:t>
            </a:r>
            <a:r>
              <a:rPr lang="en-US" sz="1600" b="1" dirty="0" smtClean="0">
                <a:latin typeface="Times New Roman" pitchFamily="18" charset="0"/>
                <a:cs typeface="Times New Roman" pitchFamily="18" charset="0"/>
              </a:rPr>
              <a:t>, 3 NCS, 6 </a:t>
            </a:r>
            <a:r>
              <a:rPr lang="en-US" sz="1600" b="1" dirty="0" err="1" smtClean="0">
                <a:latin typeface="Times New Roman" pitchFamily="18" charset="0"/>
                <a:cs typeface="Times New Roman" pitchFamily="18" charset="0"/>
              </a:rPr>
              <a:t>Thạc</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sĩ</a:t>
            </a:r>
            <a:endParaRPr lang="en-US" sz="1600" b="1" dirty="0">
              <a:latin typeface="Times New Roman" pitchFamily="18" charset="0"/>
              <a:cs typeface="Times New Roman" pitchFamily="18" charset="0"/>
            </a:endParaRPr>
          </a:p>
        </p:txBody>
      </p:sp>
    </p:spTree>
    <p:extLst>
      <p:ext uri="{BB962C8B-B14F-4D97-AF65-F5344CB8AC3E}">
        <p14:creationId xmlns:p14="http://schemas.microsoft.com/office/powerpoint/2010/main" val="850661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7696200" cy="461665"/>
          </a:xfrm>
          <a:prstGeom prst="rect">
            <a:avLst/>
          </a:prstGeom>
          <a:gradFill>
            <a:gsLst>
              <a:gs pos="0">
                <a:srgbClr val="FF3399"/>
              </a:gs>
              <a:gs pos="25000">
                <a:srgbClr val="FF6633"/>
              </a:gs>
              <a:gs pos="50000">
                <a:srgbClr val="FFFF00"/>
              </a:gs>
              <a:gs pos="75000">
                <a:srgbClr val="01A78F"/>
              </a:gs>
              <a:gs pos="100000">
                <a:srgbClr val="3366FF"/>
              </a:gs>
            </a:gsLst>
            <a:lin ang="5400000" scaled="0"/>
          </a:gradFill>
        </p:spPr>
        <p:txBody>
          <a:bodyPr wrap="square" rtlCol="0">
            <a:spAutoFit/>
          </a:bodyPr>
          <a:lstStyle/>
          <a:p>
            <a:r>
              <a:rPr lang="en-US" sz="2400" b="1" dirty="0" smtClean="0">
                <a:solidFill>
                  <a:schemeClr val="tx2"/>
                </a:solidFill>
              </a:rPr>
              <a:t>NGÀNH KỸ THUẬT CƠ KHÍ LÀ GÌ ?</a:t>
            </a:r>
            <a:endParaRPr lang="en-US" sz="2400" b="1" dirty="0" smtClean="0">
              <a:solidFill>
                <a:schemeClr val="tx2"/>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501" y="1271086"/>
            <a:ext cx="1801305" cy="101323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1326" y="1042878"/>
            <a:ext cx="1676400" cy="111674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4969" y="1963436"/>
            <a:ext cx="1732645" cy="102146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2631" y="2022648"/>
            <a:ext cx="2297056" cy="1130858"/>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3806" y="1276256"/>
            <a:ext cx="1307088" cy="100806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4700" y="1492684"/>
            <a:ext cx="2006752" cy="112879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52434" y="4663935"/>
            <a:ext cx="1464744" cy="912886"/>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04269" y="4113576"/>
            <a:ext cx="1374114" cy="914411"/>
          </a:xfrm>
          <a:prstGeom prst="rect">
            <a:avLst/>
          </a:prstGeom>
        </p:spPr>
      </p:pic>
      <p:pic>
        <p:nvPicPr>
          <p:cNvPr id="21" name="Picture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7053" y="4055266"/>
            <a:ext cx="1866900" cy="1229043"/>
          </a:xfrm>
          <a:prstGeom prst="rect">
            <a:avLst/>
          </a:prstGeom>
        </p:spPr>
      </p:pic>
      <p:pic>
        <p:nvPicPr>
          <p:cNvPr id="17" name="Picture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14874" y="3823457"/>
            <a:ext cx="1253840" cy="906944"/>
          </a:xfrm>
          <a:prstGeom prst="rect">
            <a:avLst/>
          </a:prstGeom>
        </p:spPr>
      </p:pic>
      <p:sp>
        <p:nvSpPr>
          <p:cNvPr id="22" name="Right Arrow 21"/>
          <p:cNvSpPr/>
          <p:nvPr/>
        </p:nvSpPr>
        <p:spPr>
          <a:xfrm>
            <a:off x="3749928" y="1474343"/>
            <a:ext cx="1066800" cy="407408"/>
          </a:xfrm>
          <a:prstGeom prst="right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7327169" y="3232199"/>
            <a:ext cx="527365" cy="501601"/>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12078" y="4789179"/>
            <a:ext cx="1654832" cy="930135"/>
          </a:xfrm>
          <a:prstGeom prst="rect">
            <a:avLst/>
          </a:prstGeom>
        </p:spPr>
      </p:pic>
      <p:pic>
        <p:nvPicPr>
          <p:cNvPr id="25" name="Picture 2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90834" y="4414526"/>
            <a:ext cx="1087185" cy="814339"/>
          </a:xfrm>
          <a:prstGeom prst="rect">
            <a:avLst/>
          </a:prstGeom>
        </p:spPr>
      </p:pic>
      <p:sp>
        <p:nvSpPr>
          <p:cNvPr id="26" name="Left Arrow 25"/>
          <p:cNvSpPr/>
          <p:nvPr/>
        </p:nvSpPr>
        <p:spPr>
          <a:xfrm>
            <a:off x="3908020" y="5401600"/>
            <a:ext cx="1066800" cy="392401"/>
          </a:xfrm>
          <a:prstGeom prst="left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eart 26"/>
          <p:cNvSpPr/>
          <p:nvPr/>
        </p:nvSpPr>
        <p:spPr>
          <a:xfrm>
            <a:off x="2378005" y="2363788"/>
            <a:ext cx="3835846" cy="2915839"/>
          </a:xfrm>
          <a:prstGeom prst="heart">
            <a:avLst/>
          </a:prstGeom>
          <a:gradFill>
            <a:gsLst>
              <a:gs pos="0">
                <a:srgbClr val="FF3399"/>
              </a:gs>
              <a:gs pos="25000">
                <a:srgbClr val="FF6633"/>
              </a:gs>
              <a:gs pos="50000">
                <a:srgbClr val="FFFF00"/>
              </a:gs>
              <a:gs pos="75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4B4B4B"/>
              </a:solidFill>
              <a:latin typeface="Roboto"/>
            </a:endParaRPr>
          </a:p>
          <a:p>
            <a:pPr algn="ctr"/>
            <a:r>
              <a:rPr lang="vi-VN" dirty="0" smtClean="0">
                <a:solidFill>
                  <a:srgbClr val="4B4B4B"/>
                </a:solidFill>
                <a:latin typeface="Roboto"/>
              </a:rPr>
              <a:t>Ngành </a:t>
            </a:r>
            <a:r>
              <a:rPr lang="vi-VN" dirty="0">
                <a:solidFill>
                  <a:srgbClr val="4B4B4B"/>
                </a:solidFill>
                <a:latin typeface="Roboto"/>
              </a:rPr>
              <a:t>Kỹ thuật cơ khí </a:t>
            </a:r>
            <a:r>
              <a:rPr lang="vi-VN" dirty="0" smtClean="0">
                <a:solidFill>
                  <a:srgbClr val="4B4B4B"/>
                </a:solidFill>
                <a:latin typeface="Roboto"/>
              </a:rPr>
              <a:t>là </a:t>
            </a:r>
            <a:r>
              <a:rPr lang="vi-VN" dirty="0">
                <a:solidFill>
                  <a:srgbClr val="4B4B4B"/>
                </a:solidFill>
                <a:latin typeface="Roboto"/>
              </a:rPr>
              <a:t>ngành tham gia trực </a:t>
            </a:r>
            <a:r>
              <a:rPr lang="vi-VN" dirty="0" smtClean="0">
                <a:solidFill>
                  <a:srgbClr val="4B4B4B"/>
                </a:solidFill>
                <a:latin typeface="Roboto"/>
              </a:rPr>
              <a:t>tiếp</a:t>
            </a:r>
            <a:r>
              <a:rPr lang="en-US" dirty="0" smtClean="0">
                <a:solidFill>
                  <a:srgbClr val="4B4B4B"/>
                </a:solidFill>
                <a:latin typeface="Roboto"/>
              </a:rPr>
              <a:t> </a:t>
            </a:r>
            <a:r>
              <a:rPr lang="en-US" dirty="0" err="1" smtClean="0">
                <a:solidFill>
                  <a:srgbClr val="4B4B4B"/>
                </a:solidFill>
                <a:latin typeface="Roboto"/>
              </a:rPr>
              <a:t>tính</a:t>
            </a:r>
            <a:r>
              <a:rPr lang="en-US" dirty="0" smtClean="0">
                <a:solidFill>
                  <a:srgbClr val="4B4B4B"/>
                </a:solidFill>
                <a:latin typeface="Roboto"/>
              </a:rPr>
              <a:t> </a:t>
            </a:r>
            <a:r>
              <a:rPr lang="en-US" dirty="0" err="1" smtClean="0">
                <a:solidFill>
                  <a:srgbClr val="4B4B4B"/>
                </a:solidFill>
                <a:latin typeface="Roboto"/>
              </a:rPr>
              <a:t>toán</a:t>
            </a:r>
            <a:r>
              <a:rPr lang="en-US" dirty="0" smtClean="0">
                <a:solidFill>
                  <a:srgbClr val="4B4B4B"/>
                </a:solidFill>
                <a:latin typeface="Roboto"/>
              </a:rPr>
              <a:t> </a:t>
            </a:r>
            <a:r>
              <a:rPr lang="en-US" dirty="0" err="1" smtClean="0">
                <a:solidFill>
                  <a:srgbClr val="4B4B4B"/>
                </a:solidFill>
                <a:latin typeface="Roboto"/>
              </a:rPr>
              <a:t>thiết</a:t>
            </a:r>
            <a:r>
              <a:rPr lang="en-US" dirty="0" smtClean="0">
                <a:solidFill>
                  <a:srgbClr val="4B4B4B"/>
                </a:solidFill>
                <a:latin typeface="Roboto"/>
              </a:rPr>
              <a:t> </a:t>
            </a:r>
            <a:r>
              <a:rPr lang="en-US" dirty="0" err="1" smtClean="0">
                <a:solidFill>
                  <a:srgbClr val="4B4B4B"/>
                </a:solidFill>
                <a:latin typeface="Roboto"/>
              </a:rPr>
              <a:t>kế</a:t>
            </a:r>
            <a:r>
              <a:rPr lang="en-US" dirty="0" smtClean="0">
                <a:solidFill>
                  <a:srgbClr val="4B4B4B"/>
                </a:solidFill>
                <a:latin typeface="Roboto"/>
              </a:rPr>
              <a:t>,</a:t>
            </a:r>
            <a:r>
              <a:rPr lang="vi-VN" dirty="0" smtClean="0">
                <a:solidFill>
                  <a:srgbClr val="4B4B4B"/>
                </a:solidFill>
                <a:latin typeface="Roboto"/>
              </a:rPr>
              <a:t> </a:t>
            </a:r>
            <a:r>
              <a:rPr lang="vi-VN" dirty="0">
                <a:solidFill>
                  <a:srgbClr val="4B4B4B"/>
                </a:solidFill>
                <a:latin typeface="Roboto"/>
              </a:rPr>
              <a:t>chế tạo, sản xuất các </a:t>
            </a:r>
            <a:r>
              <a:rPr lang="en-US" dirty="0" err="1" smtClean="0">
                <a:solidFill>
                  <a:srgbClr val="4B4B4B"/>
                </a:solidFill>
                <a:latin typeface="Roboto"/>
              </a:rPr>
              <a:t>sản</a:t>
            </a:r>
            <a:r>
              <a:rPr lang="en-US" dirty="0" smtClean="0">
                <a:solidFill>
                  <a:srgbClr val="4B4B4B"/>
                </a:solidFill>
                <a:latin typeface="Roboto"/>
              </a:rPr>
              <a:t> </a:t>
            </a:r>
            <a:r>
              <a:rPr lang="en-US" dirty="0" err="1" smtClean="0">
                <a:solidFill>
                  <a:srgbClr val="4B4B4B"/>
                </a:solidFill>
                <a:latin typeface="Roboto"/>
              </a:rPr>
              <a:t>phẩm</a:t>
            </a:r>
            <a:r>
              <a:rPr lang="en-US" dirty="0" smtClean="0">
                <a:solidFill>
                  <a:srgbClr val="4B4B4B"/>
                </a:solidFill>
                <a:latin typeface="Roboto"/>
              </a:rPr>
              <a:t> </a:t>
            </a:r>
            <a:r>
              <a:rPr lang="vi-VN" dirty="0" smtClean="0">
                <a:solidFill>
                  <a:srgbClr val="4B4B4B"/>
                </a:solidFill>
                <a:latin typeface="Roboto"/>
              </a:rPr>
              <a:t>cơ </a:t>
            </a:r>
            <a:r>
              <a:rPr lang="vi-VN" dirty="0">
                <a:solidFill>
                  <a:srgbClr val="4B4B4B"/>
                </a:solidFill>
                <a:latin typeface="Roboto"/>
              </a:rPr>
              <a:t>khí</a:t>
            </a:r>
            <a:endParaRPr lang="en-US" dirty="0"/>
          </a:p>
          <a:p>
            <a:pPr algn="ctr"/>
            <a:endParaRPr lang="en-US" dirty="0"/>
          </a:p>
        </p:txBody>
      </p:sp>
    </p:spTree>
    <p:extLst>
      <p:ext uri="{BB962C8B-B14F-4D97-AF65-F5344CB8AC3E}">
        <p14:creationId xmlns:p14="http://schemas.microsoft.com/office/powerpoint/2010/main" val="779826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6200"/>
            <a:ext cx="9144000" cy="6464401"/>
          </a:xfrm>
          <a:prstGeom prst="rect">
            <a:avLst/>
          </a:prstGeom>
          <a:gradFill>
            <a:gsLst>
              <a:gs pos="0">
                <a:srgbClr val="5E9EFF"/>
              </a:gs>
              <a:gs pos="39999">
                <a:srgbClr val="85C2FF"/>
              </a:gs>
              <a:gs pos="70000">
                <a:srgbClr val="C4D6EB"/>
              </a:gs>
              <a:gs pos="100000">
                <a:srgbClr val="FFEBFA"/>
              </a:gs>
            </a:gsLst>
            <a:lin ang="5400000" scaled="0"/>
          </a:gradFill>
          <a:ln cmpd="sng">
            <a:gradFill>
              <a:gsLst>
                <a:gs pos="0">
                  <a:srgbClr val="FF3399"/>
                </a:gs>
                <a:gs pos="25000">
                  <a:srgbClr val="FF6633"/>
                </a:gs>
                <a:gs pos="50000">
                  <a:srgbClr val="FFFF00"/>
                </a:gs>
                <a:gs pos="75000">
                  <a:srgbClr val="01A78F"/>
                </a:gs>
                <a:gs pos="100000">
                  <a:srgbClr val="3366FF"/>
                </a:gs>
              </a:gsLst>
              <a:lin ang="5400000" scaled="0"/>
            </a:gradFill>
          </a:ln>
        </p:spPr>
      </p:pic>
      <p:sp>
        <p:nvSpPr>
          <p:cNvPr id="5" name="TextBox 4"/>
          <p:cNvSpPr txBox="1"/>
          <p:nvPr/>
        </p:nvSpPr>
        <p:spPr>
          <a:xfrm>
            <a:off x="304800" y="304800"/>
            <a:ext cx="3657600" cy="461665"/>
          </a:xfrm>
          <a:prstGeom prst="rect">
            <a:avLst/>
          </a:prstGeom>
          <a:noFill/>
        </p:spPr>
        <p:txBody>
          <a:bodyPr wrap="square" rtlCol="0">
            <a:spAutoFit/>
          </a:bodyPr>
          <a:lstStyle/>
          <a:p>
            <a:r>
              <a:rPr lang="en-US" sz="2400" b="1" dirty="0" smtClean="0">
                <a:solidFill>
                  <a:schemeClr val="bg1"/>
                </a:solidFill>
              </a:rPr>
              <a:t>MỤC TIÊU ĐÀO TẠO</a:t>
            </a:r>
            <a:endParaRPr lang="en-US" sz="2400" b="1" dirty="0" smtClean="0">
              <a:solidFill>
                <a:schemeClr val="bg1"/>
              </a:solidFill>
            </a:endParaRPr>
          </a:p>
        </p:txBody>
      </p:sp>
      <p:pic>
        <p:nvPicPr>
          <p:cNvPr id="8" name="Picture 7"/>
          <p:cNvPicPr>
            <a:picLocks noChangeAspect="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1071266"/>
            <a:ext cx="9144000" cy="4572000"/>
          </a:xfrm>
          <a:prstGeom prst="rect">
            <a:avLst/>
          </a:prstGeom>
          <a:blipFill dpi="0" rotWithShape="1">
            <a:blip r:embed="rId5"/>
            <a:srcRect/>
            <a:stretch>
              <a:fillRect/>
            </a:stretch>
          </a:blipFill>
          <a:effectLst>
            <a:outerShdw dist="50800" dir="6000000" sx="1000" sy="1000" algn="ctr" rotWithShape="0">
              <a:srgbClr val="000000">
                <a:alpha val="0"/>
              </a:srgbClr>
            </a:outerShdw>
          </a:effectLst>
        </p:spPr>
      </p:pic>
      <p:sp>
        <p:nvSpPr>
          <p:cNvPr id="10" name="Text Box 2"/>
          <p:cNvSpPr txBox="1">
            <a:spLocks noChangeArrowheads="1"/>
          </p:cNvSpPr>
          <p:nvPr/>
        </p:nvSpPr>
        <p:spPr bwMode="auto">
          <a:xfrm>
            <a:off x="0" y="1090905"/>
            <a:ext cx="9144000" cy="50929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a:noFill/>
            <a:miter lim="800000"/>
            <a:headEnd/>
            <a:tailEnd/>
          </a:ln>
        </p:spPr>
        <p:txBody>
          <a:bodyPr vert="horz" wrap="square" lIns="91440" tIns="45720" rIns="91440" bIns="45720" numCol="1" anchor="t" anchorCtr="0" compatLnSpc="1">
            <a:prstTxWarp prst="textNoShape">
              <a:avLst/>
            </a:prstTxWarp>
          </a:bodyPr>
          <a:lstStyle/>
          <a:p>
            <a:pPr lvl="0" algn="just" defTabSz="914400" fontAlgn="base">
              <a:spcBef>
                <a:spcPts val="600"/>
              </a:spcBef>
              <a:tabLst>
                <a:tab pos="6575425" algn="l"/>
              </a:tabLst>
            </a:pPr>
            <a:r>
              <a:rPr lang="de-DE" sz="1300" b="1" dirty="0" smtClean="0">
                <a:latin typeface="Times New Roman" pitchFamily="18" charset="0"/>
                <a:cs typeface="Times New Roman" pitchFamily="18" charset="0"/>
              </a:rPr>
              <a:t>Đ</a:t>
            </a:r>
            <a:r>
              <a:rPr kumimoji="0" lang="de-DE" sz="1300" b="1" i="0" u="none" strike="noStrike" cap="none" normalizeH="0" baseline="0" dirty="0" smtClean="0">
                <a:ln>
                  <a:noFill/>
                </a:ln>
                <a:effectLst/>
                <a:latin typeface="Times New Roman" pitchFamily="18" charset="0"/>
                <a:cs typeface="Times New Roman" pitchFamily="18" charset="0"/>
              </a:rPr>
              <a:t>ào </a:t>
            </a:r>
            <a:r>
              <a:rPr kumimoji="0" lang="de-DE" sz="1300" b="1" i="0" u="none" strike="noStrike" cap="none" normalizeH="0" baseline="0" dirty="0" smtClean="0">
                <a:ln>
                  <a:noFill/>
                </a:ln>
                <a:effectLst/>
                <a:latin typeface="Times New Roman" pitchFamily="18" charset="0"/>
                <a:cs typeface="Times New Roman" pitchFamily="18" charset="0"/>
              </a:rPr>
              <a:t>tạo nguồn nhân lực có trình độ cao phục vụ việc</a:t>
            </a:r>
            <a:r>
              <a:rPr kumimoji="0" lang="de-DE" sz="1300" b="1" i="0" u="none" strike="noStrike" cap="none" normalizeH="0" dirty="0" smtClean="0">
                <a:ln>
                  <a:noFill/>
                </a:ln>
                <a:effectLst/>
                <a:latin typeface="Times New Roman" pitchFamily="18" charset="0"/>
                <a:cs typeface="Times New Roman" pitchFamily="18" charset="0"/>
              </a:rPr>
              <a:t> thiết kế và</a:t>
            </a:r>
            <a:r>
              <a:rPr kumimoji="0" lang="de-DE" sz="1300" b="1" i="0" u="none" strike="noStrike" cap="none" normalizeH="0" baseline="0" dirty="0" smtClean="0">
                <a:ln>
                  <a:noFill/>
                </a:ln>
                <a:effectLst/>
                <a:latin typeface="Times New Roman" pitchFamily="18" charset="0"/>
                <a:cs typeface="Times New Roman" pitchFamily="18" charset="0"/>
              </a:rPr>
              <a:t> chế tạo các sản phẩm cơ khí. </a:t>
            </a:r>
            <a:r>
              <a:rPr lang="de-DE" sz="1300" b="1" dirty="0">
                <a:latin typeface="Times New Roman" pitchFamily="18" charset="0"/>
                <a:cs typeface="Times New Roman" pitchFamily="18" charset="0"/>
              </a:rPr>
              <a:t>Ứng dụng các công nghệ </a:t>
            </a:r>
            <a:r>
              <a:rPr lang="de-DE" sz="1300" b="1" dirty="0" smtClean="0">
                <a:latin typeface="Times New Roman" pitchFamily="18" charset="0"/>
                <a:cs typeface="Times New Roman" pitchFamily="18" charset="0"/>
              </a:rPr>
              <a:t>cao trong thiết kế chế tạo như </a:t>
            </a:r>
            <a:r>
              <a:rPr lang="de-DE" sz="1300" b="1" dirty="0">
                <a:latin typeface="Times New Roman" pitchFamily="18" charset="0"/>
                <a:cs typeface="Times New Roman" pitchFamily="18" charset="0"/>
              </a:rPr>
              <a:t>công nghệ CAD/CAM/CAE, công nghệ </a:t>
            </a:r>
            <a:r>
              <a:rPr lang="de-DE" sz="1300" b="1" dirty="0" smtClean="0">
                <a:latin typeface="Times New Roman" pitchFamily="18" charset="0"/>
                <a:cs typeface="Times New Roman" pitchFamily="18" charset="0"/>
              </a:rPr>
              <a:t>thiết kế </a:t>
            </a:r>
            <a:r>
              <a:rPr lang="de-DE" sz="1300" b="1" dirty="0" smtClean="0">
                <a:latin typeface="Times New Roman" pitchFamily="18" charset="0"/>
                <a:cs typeface="Times New Roman" pitchFamily="18" charset="0"/>
              </a:rPr>
              <a:t>ngược, </a:t>
            </a:r>
            <a:r>
              <a:rPr lang="de-DE" sz="1300" b="1" dirty="0" smtClean="0">
                <a:latin typeface="Times New Roman" pitchFamily="18" charset="0"/>
                <a:cs typeface="Times New Roman" pitchFamily="18" charset="0"/>
              </a:rPr>
              <a:t>công nghệ gia công CNC, ...</a:t>
            </a:r>
            <a:endParaRPr kumimoji="0" lang="en-US" sz="1800" b="1" i="0" u="none" strike="noStrike" cap="none" normalizeH="0" baseline="0" dirty="0" smtClean="0">
              <a:ln>
                <a:noFill/>
              </a:ln>
              <a:effectLst/>
              <a:latin typeface="Times New Roman" pitchFamily="18" charset="0"/>
              <a:cs typeface="Times New Roman" pitchFamily="18" charset="0"/>
            </a:endParaRPr>
          </a:p>
        </p:txBody>
      </p:sp>
      <p:sp>
        <p:nvSpPr>
          <p:cNvPr id="11" name="Rounded Rectangle 10"/>
          <p:cNvSpPr/>
          <p:nvPr/>
        </p:nvSpPr>
        <p:spPr>
          <a:xfrm>
            <a:off x="22607" y="1599076"/>
            <a:ext cx="6110591" cy="1775752"/>
          </a:xfrm>
          <a:prstGeom prst="roundRect">
            <a:avLst>
              <a:gd name="adj" fmla="val 5607"/>
            </a:avLst>
          </a:prstGeom>
          <a:gradFill>
            <a:gsLst>
              <a:gs pos="0">
                <a:srgbClr val="FFFF00">
                  <a:lumMod val="78000"/>
                  <a:lumOff val="22000"/>
                </a:srgb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lIns="0" tIns="45703" rIns="0" bIns="45703" rtlCol="0" anchor="ctr"/>
          <a:lstStyle/>
          <a:p>
            <a:pPr algn="ctr">
              <a:spcBef>
                <a:spcPts val="300"/>
              </a:spcBef>
            </a:pPr>
            <a:r>
              <a:rPr lang="en-US" sz="1400" b="1" u="sng" dirty="0">
                <a:solidFill>
                  <a:schemeClr val="tx1"/>
                </a:solidFill>
                <a:latin typeface="Times New Roman" pitchFamily="18" charset="0"/>
                <a:cs typeface="Times New Roman" pitchFamily="18" charset="0"/>
              </a:rPr>
              <a:t>LĨNH VỰC ĐÀO TẠO</a:t>
            </a:r>
          </a:p>
          <a:p>
            <a:pPr algn="just">
              <a:spcBef>
                <a:spcPts val="300"/>
              </a:spcBef>
            </a:pPr>
            <a:r>
              <a:rPr lang="en-US" sz="1200" b="1" dirty="0" smtClean="0">
                <a:solidFill>
                  <a:schemeClr val="tx1"/>
                </a:solidFill>
                <a:latin typeface="Times New Roman" pitchFamily="18" charset="0"/>
                <a:cs typeface="Times New Roman" pitchFamily="18" charset="0"/>
              </a:rPr>
              <a:t>- Công </a:t>
            </a:r>
            <a:r>
              <a:rPr lang="en-US" sz="1200" b="1" dirty="0">
                <a:solidFill>
                  <a:schemeClr val="tx1"/>
                </a:solidFill>
                <a:latin typeface="Times New Roman" pitchFamily="18" charset="0"/>
                <a:cs typeface="Times New Roman" pitchFamily="18" charset="0"/>
              </a:rPr>
              <a:t>nghệ CAD/CAM</a:t>
            </a:r>
          </a:p>
          <a:p>
            <a:pPr algn="just">
              <a:spcBef>
                <a:spcPts val="300"/>
              </a:spcBef>
            </a:pPr>
            <a:r>
              <a:rPr lang="en-US" sz="1200" b="1" dirty="0" smtClean="0">
                <a:solidFill>
                  <a:schemeClr val="tx1"/>
                </a:solidFill>
                <a:latin typeface="Times New Roman" pitchFamily="18" charset="0"/>
                <a:cs typeface="Times New Roman" pitchFamily="18" charset="0"/>
              </a:rPr>
              <a:t>- CNC </a:t>
            </a:r>
            <a:r>
              <a:rPr lang="en-US" sz="1200" b="1" dirty="0">
                <a:solidFill>
                  <a:schemeClr val="tx1"/>
                </a:solidFill>
                <a:latin typeface="Times New Roman" pitchFamily="18" charset="0"/>
                <a:cs typeface="Times New Roman" pitchFamily="18" charset="0"/>
              </a:rPr>
              <a:t>và công nghệ gia công trên máy CNC</a:t>
            </a:r>
          </a:p>
          <a:p>
            <a:pPr algn="just">
              <a:spcBef>
                <a:spcPts val="300"/>
              </a:spcBef>
            </a:pPr>
            <a:r>
              <a:rPr lang="en-US" sz="1200" b="1" dirty="0" smtClean="0">
                <a:solidFill>
                  <a:schemeClr val="tx1"/>
                </a:solidFill>
                <a:latin typeface="Times New Roman" pitchFamily="18" charset="0"/>
                <a:cs typeface="Times New Roman" pitchFamily="18" charset="0"/>
              </a:rPr>
              <a:t>- Máy </a:t>
            </a:r>
            <a:r>
              <a:rPr lang="en-US" sz="1200" b="1" dirty="0">
                <a:solidFill>
                  <a:schemeClr val="tx1"/>
                </a:solidFill>
                <a:latin typeface="Times New Roman" pitchFamily="18" charset="0"/>
                <a:cs typeface="Times New Roman" pitchFamily="18" charset="0"/>
              </a:rPr>
              <a:t>và khuôn gia công vật liệu chất dẻo</a:t>
            </a:r>
          </a:p>
          <a:p>
            <a:pPr algn="just">
              <a:spcBef>
                <a:spcPts val="300"/>
              </a:spcBef>
            </a:pPr>
            <a:r>
              <a:rPr lang="en-US" sz="1200" b="1" dirty="0" smtClean="0">
                <a:solidFill>
                  <a:schemeClr val="tx1"/>
                </a:solidFill>
                <a:latin typeface="Times New Roman" pitchFamily="18" charset="0"/>
                <a:cs typeface="Times New Roman" pitchFamily="18" charset="0"/>
              </a:rPr>
              <a:t>- Tối </a:t>
            </a:r>
            <a:r>
              <a:rPr lang="en-US" sz="1200" b="1" dirty="0">
                <a:solidFill>
                  <a:schemeClr val="tx1"/>
                </a:solidFill>
                <a:latin typeface="Times New Roman" pitchFamily="18" charset="0"/>
                <a:cs typeface="Times New Roman" pitchFamily="18" charset="0"/>
              </a:rPr>
              <a:t>ưu hóa thiết kế cơ khí</a:t>
            </a:r>
          </a:p>
          <a:p>
            <a:pPr algn="just">
              <a:spcBef>
                <a:spcPts val="300"/>
              </a:spcBef>
            </a:pPr>
            <a:r>
              <a:rPr lang="en-US" sz="1200" b="1" dirty="0" smtClean="0">
                <a:solidFill>
                  <a:schemeClr val="tx1"/>
                </a:solidFill>
                <a:latin typeface="Times New Roman" pitchFamily="18" charset="0"/>
                <a:cs typeface="Times New Roman" pitchFamily="18" charset="0"/>
              </a:rPr>
              <a:t>- Các </a:t>
            </a:r>
            <a:r>
              <a:rPr lang="en-US" sz="1200" b="1" dirty="0">
                <a:solidFill>
                  <a:schemeClr val="tx1"/>
                </a:solidFill>
                <a:latin typeface="Times New Roman" pitchFamily="18" charset="0"/>
                <a:cs typeface="Times New Roman" pitchFamily="18" charset="0"/>
              </a:rPr>
              <a:t>phương pháp gia công tiên tiến,…</a:t>
            </a:r>
          </a:p>
          <a:p>
            <a:pPr algn="just">
              <a:spcBef>
                <a:spcPts val="300"/>
              </a:spcBef>
            </a:pPr>
            <a:r>
              <a:rPr lang="en-US" sz="1200" b="1" dirty="0" smtClean="0">
                <a:solidFill>
                  <a:schemeClr val="tx1"/>
                </a:solidFill>
                <a:latin typeface="Times New Roman" pitchFamily="18" charset="0"/>
                <a:cs typeface="Times New Roman" pitchFamily="18" charset="0"/>
              </a:rPr>
              <a:t>- Công nghệ chế tạo chi tiết máy, công nghệ hàn, công nghệ đúc, công nghệ giao công áp lực,...</a:t>
            </a:r>
            <a:endParaRPr lang="en-US" sz="1200" b="1" dirty="0">
              <a:solidFill>
                <a:schemeClr val="tx1"/>
              </a:solidFill>
              <a:latin typeface="Times New Roman" pitchFamily="18" charset="0"/>
              <a:cs typeface="Times New Roman" pitchFamily="18" charset="0"/>
            </a:endParaRPr>
          </a:p>
        </p:txBody>
      </p:sp>
      <p:pic>
        <p:nvPicPr>
          <p:cNvPr id="9" name="Picture 5" descr="multicad_graphic.jpg"/>
          <p:cNvPicPr>
            <a:picLocks noChangeAspect="1"/>
          </p:cNvPicPr>
          <p:nvPr/>
        </p:nvPicPr>
        <p:blipFill>
          <a:blip r:embed="rId6" cstate="print"/>
          <a:srcRect/>
          <a:stretch>
            <a:fillRect/>
          </a:stretch>
        </p:blipFill>
        <p:spPr bwMode="auto">
          <a:xfrm>
            <a:off x="6217581" y="1605841"/>
            <a:ext cx="2879103" cy="1817025"/>
          </a:xfrm>
          <a:prstGeom prst="rect">
            <a:avLst/>
          </a:prstGeom>
          <a:noFill/>
          <a:ln w="9525">
            <a:noFill/>
            <a:miter lim="800000"/>
            <a:headEnd/>
            <a:tailEnd/>
          </a:ln>
        </p:spPr>
      </p:pic>
      <p:pic>
        <p:nvPicPr>
          <p:cNvPr id="12"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00750" y="3281843"/>
            <a:ext cx="5427038" cy="2554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8" cstate="print"/>
          <a:srcRect/>
          <a:stretch>
            <a:fillRect/>
          </a:stretch>
        </p:blipFill>
        <p:spPr bwMode="auto">
          <a:xfrm>
            <a:off x="2163736" y="3422866"/>
            <a:ext cx="1649905" cy="1629486"/>
          </a:xfrm>
          <a:prstGeom prst="rect">
            <a:avLst/>
          </a:prstGeom>
          <a:noFill/>
          <a:ln w="9525">
            <a:noFill/>
            <a:miter lim="800000"/>
            <a:headEnd/>
            <a:tailEnd/>
          </a:ln>
          <a:effectLst/>
        </p:spPr>
      </p:pic>
      <p:pic>
        <p:nvPicPr>
          <p:cNvPr id="16" name="Picture 7"/>
          <p:cNvPicPr>
            <a:picLocks noChangeAspect="1" noChangeArrowheads="1"/>
          </p:cNvPicPr>
          <p:nvPr/>
        </p:nvPicPr>
        <p:blipFill>
          <a:blip r:embed="rId8" cstate="print"/>
          <a:srcRect/>
          <a:stretch>
            <a:fillRect/>
          </a:stretch>
        </p:blipFill>
        <p:spPr bwMode="auto">
          <a:xfrm>
            <a:off x="76200" y="3442952"/>
            <a:ext cx="2378855" cy="2349415"/>
          </a:xfrm>
          <a:prstGeom prst="rect">
            <a:avLst/>
          </a:prstGeom>
          <a:noFill/>
          <a:ln w="9525">
            <a:noFill/>
            <a:miter lim="800000"/>
            <a:headEnd/>
            <a:tailEnd/>
          </a:ln>
          <a:effectLst/>
        </p:spPr>
      </p:pic>
      <p:pic>
        <p:nvPicPr>
          <p:cNvPr id="17" name="Picture 1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942891" y="3370304"/>
            <a:ext cx="1808749" cy="1033248"/>
          </a:xfrm>
          <a:prstGeom prst="rect">
            <a:avLst/>
          </a:prstGeom>
        </p:spPr>
      </p:pic>
      <p:pic>
        <p:nvPicPr>
          <p:cNvPr id="18" name="Picture 17"/>
          <p:cNvPicPr>
            <a:picLocks noChangeAspect="1"/>
          </p:cNvPicPr>
          <p:nvPr/>
        </p:nvPicPr>
        <p:blipFill rotWithShape="1">
          <a:blip r:embed="rId10" cstate="email">
            <a:extLst>
              <a:ext uri="{28A0092B-C50C-407E-A947-70E740481C1C}">
                <a14:useLocalDpi xmlns:a14="http://schemas.microsoft.com/office/drawing/2010/main" val="0"/>
              </a:ext>
            </a:extLst>
          </a:blip>
          <a:srcRect l="2439"/>
          <a:stretch/>
        </p:blipFill>
        <p:spPr>
          <a:xfrm>
            <a:off x="1916396" y="4390023"/>
            <a:ext cx="1757859" cy="1383819"/>
          </a:xfrm>
          <a:prstGeom prst="rect">
            <a:avLst/>
          </a:prstGeom>
        </p:spPr>
      </p:pic>
    </p:spTree>
    <p:extLst>
      <p:ext uri="{BB962C8B-B14F-4D97-AF65-F5344CB8AC3E}">
        <p14:creationId xmlns:p14="http://schemas.microsoft.com/office/powerpoint/2010/main" val="12467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0" cy="6464401"/>
          </a:xfrm>
          <a:prstGeom prst="rect">
            <a:avLst/>
          </a:prstGeom>
        </p:spPr>
      </p:pic>
      <p:sp>
        <p:nvSpPr>
          <p:cNvPr id="5" name="TextBox 4"/>
          <p:cNvSpPr txBox="1"/>
          <p:nvPr/>
        </p:nvSpPr>
        <p:spPr>
          <a:xfrm>
            <a:off x="304800" y="304800"/>
            <a:ext cx="5029200" cy="461665"/>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LÀM GÌ SAU KHI TỐT NGHIỆP</a:t>
            </a:r>
            <a:endParaRPr lang="en-US" sz="2400" b="1" dirty="0">
              <a:solidFill>
                <a:srgbClr val="FF0000"/>
              </a:solidFill>
              <a:latin typeface="Times New Roman" pitchFamily="18" charset="0"/>
              <a:cs typeface="Times New Roman" pitchFamily="18" charset="0"/>
            </a:endParaRPr>
          </a:p>
        </p:txBody>
      </p:sp>
      <p:sp>
        <p:nvSpPr>
          <p:cNvPr id="11" name="Rounded Rectangle 10"/>
          <p:cNvSpPr/>
          <p:nvPr/>
        </p:nvSpPr>
        <p:spPr>
          <a:xfrm>
            <a:off x="-7512" y="1071265"/>
            <a:ext cx="5189112" cy="2433935"/>
          </a:xfrm>
          <a:prstGeom prst="roundRect">
            <a:avLst>
              <a:gd name="adj" fmla="val 5607"/>
            </a:avLst>
          </a:prstGeom>
          <a:blipFill dpi="0" rotWithShape="1">
            <a:blip r:embed="rId4">
              <a:alphaModFix amt="41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0" tIns="45703" rIns="0" bIns="45703" rtlCol="0" anchor="ctr"/>
          <a:lstStyle/>
          <a:p>
            <a:pPr algn="ctr"/>
            <a:r>
              <a:rPr lang="en-US" sz="1600" b="1" dirty="0">
                <a:solidFill>
                  <a:srgbClr val="FF0000"/>
                </a:solidFill>
                <a:latin typeface="Times New Roman" pitchFamily="18" charset="0"/>
                <a:cs typeface="Times New Roman" pitchFamily="18" charset="0"/>
              </a:rPr>
              <a:t>LĨNH VỰC LÀM VIỆC SAU KHI TỐT </a:t>
            </a:r>
            <a:r>
              <a:rPr lang="en-US" sz="1600" b="1" dirty="0" smtClean="0">
                <a:solidFill>
                  <a:srgbClr val="FF0000"/>
                </a:solidFill>
                <a:latin typeface="Times New Roman" pitchFamily="18" charset="0"/>
                <a:cs typeface="Times New Roman" pitchFamily="18" charset="0"/>
              </a:rPr>
              <a:t>NGHIỆP</a:t>
            </a:r>
            <a:endParaRPr lang="en-US" sz="1600" b="1" dirty="0">
              <a:solidFill>
                <a:srgbClr val="FF0000"/>
              </a:solidFill>
              <a:latin typeface="Times New Roman" pitchFamily="18" charset="0"/>
              <a:cs typeface="Times New Roman" pitchFamily="18" charset="0"/>
            </a:endParaRPr>
          </a:p>
          <a:p>
            <a:pPr algn="just">
              <a:spcBef>
                <a:spcPts val="600"/>
              </a:spcBef>
            </a:pPr>
            <a:r>
              <a:rPr lang="en-US" sz="1200" b="1" dirty="0">
                <a:solidFill>
                  <a:schemeClr val="tx1"/>
                </a:solidFill>
                <a:latin typeface="Times New Roman" pitchFamily="18" charset="0"/>
                <a:cs typeface="Times New Roman" pitchFamily="18" charset="0"/>
              </a:rPr>
              <a:t>Các khóa sinh viên </a:t>
            </a:r>
            <a:r>
              <a:rPr lang="en-US" sz="1200" b="1" dirty="0" smtClean="0">
                <a:solidFill>
                  <a:schemeClr val="tx1"/>
                </a:solidFill>
                <a:latin typeface="Times New Roman" pitchFamily="18" charset="0"/>
                <a:cs typeface="Times New Roman" pitchFamily="18" charset="0"/>
              </a:rPr>
              <a:t>ngành Kỹ thuật cơ khí sau </a:t>
            </a:r>
            <a:r>
              <a:rPr lang="en-US" sz="1200" b="1" dirty="0">
                <a:solidFill>
                  <a:schemeClr val="tx1"/>
                </a:solidFill>
                <a:latin typeface="Times New Roman" pitchFamily="18" charset="0"/>
                <a:cs typeface="Times New Roman" pitchFamily="18" charset="0"/>
              </a:rPr>
              <a:t>khi ra trường </a:t>
            </a:r>
            <a:r>
              <a:rPr lang="en-US" sz="1200" b="1" dirty="0" smtClean="0">
                <a:solidFill>
                  <a:schemeClr val="tx1"/>
                </a:solidFill>
                <a:latin typeface="Times New Roman" pitchFamily="18" charset="0"/>
                <a:cs typeface="Times New Roman" pitchFamily="18" charset="0"/>
              </a:rPr>
              <a:t> có </a:t>
            </a:r>
            <a:r>
              <a:rPr lang="en-US" sz="1200" b="1" dirty="0">
                <a:solidFill>
                  <a:schemeClr val="tx1"/>
                </a:solidFill>
                <a:latin typeface="Times New Roman" pitchFamily="18" charset="0"/>
                <a:cs typeface="Times New Roman" pitchFamily="18" charset="0"/>
              </a:rPr>
              <a:t>việc làm ổn định và thu nhập cao, có cơ hội phát triển tốt tại các công ty trong và ngoài nước, các viện nghiên cứu, các trường đại học. Các vị trí công việc có thể đảm nhận bao gồm</a:t>
            </a:r>
            <a:r>
              <a:rPr lang="en-US" sz="1200" b="1" dirty="0" smtClean="0">
                <a:solidFill>
                  <a:schemeClr val="tx1"/>
                </a:solidFill>
                <a:latin typeface="Times New Roman" pitchFamily="18" charset="0"/>
                <a:cs typeface="Times New Roman" pitchFamily="18" charset="0"/>
              </a:rPr>
              <a:t>:</a:t>
            </a:r>
            <a:endParaRPr lang="en-US" sz="1200" b="1" dirty="0">
              <a:solidFill>
                <a:schemeClr val="tx1"/>
              </a:solidFill>
              <a:latin typeface="Times New Roman" pitchFamily="18" charset="0"/>
              <a:cs typeface="Times New Roman" pitchFamily="18" charset="0"/>
            </a:endParaRPr>
          </a:p>
          <a:p>
            <a:pPr algn="just">
              <a:buFontTx/>
              <a:buChar char="-"/>
            </a:pPr>
            <a:r>
              <a:rPr lang="en-US" sz="1200" b="1" dirty="0" smtClean="0">
                <a:solidFill>
                  <a:schemeClr val="tx1"/>
                </a:solidFill>
                <a:latin typeface="Times New Roman" pitchFamily="18" charset="0"/>
                <a:cs typeface="Times New Roman" pitchFamily="18" charset="0"/>
              </a:rPr>
              <a:t> NGHIÊN </a:t>
            </a:r>
            <a:r>
              <a:rPr lang="en-US" sz="1200" b="1" dirty="0">
                <a:solidFill>
                  <a:schemeClr val="tx1"/>
                </a:solidFill>
                <a:latin typeface="Times New Roman" pitchFamily="18" charset="0"/>
                <a:cs typeface="Times New Roman" pitchFamily="18" charset="0"/>
              </a:rPr>
              <a:t>CỨU VÀ PHÁT TRIỂN SẢN PHẨM CƠ KHÍ</a:t>
            </a:r>
          </a:p>
          <a:p>
            <a:pPr algn="just">
              <a:buFontTx/>
              <a:buChar char="-"/>
            </a:pPr>
            <a:r>
              <a:rPr lang="en-US" sz="1200" b="1" dirty="0" smtClean="0">
                <a:solidFill>
                  <a:schemeClr val="tx1"/>
                </a:solidFill>
                <a:latin typeface="Times New Roman" pitchFamily="18" charset="0"/>
                <a:cs typeface="Times New Roman" pitchFamily="18" charset="0"/>
              </a:rPr>
              <a:t> THIẾT </a:t>
            </a:r>
            <a:r>
              <a:rPr lang="en-US" sz="1200" b="1" dirty="0">
                <a:solidFill>
                  <a:schemeClr val="tx1"/>
                </a:solidFill>
                <a:latin typeface="Times New Roman" pitchFamily="18" charset="0"/>
                <a:cs typeface="Times New Roman" pitchFamily="18" charset="0"/>
              </a:rPr>
              <a:t>KẾ, GIA CÔNG CƠ KHÍ</a:t>
            </a:r>
          </a:p>
          <a:p>
            <a:pPr algn="just">
              <a:buFontTx/>
              <a:buChar char="-"/>
            </a:pPr>
            <a:r>
              <a:rPr lang="en-US" sz="1200" b="1" dirty="0" smtClean="0">
                <a:solidFill>
                  <a:schemeClr val="tx1"/>
                </a:solidFill>
                <a:latin typeface="Times New Roman" pitchFamily="18" charset="0"/>
                <a:cs typeface="Times New Roman" pitchFamily="18" charset="0"/>
              </a:rPr>
              <a:t> ĐÀO </a:t>
            </a:r>
            <a:r>
              <a:rPr lang="en-US" sz="1200" b="1" dirty="0">
                <a:solidFill>
                  <a:schemeClr val="tx1"/>
                </a:solidFill>
                <a:latin typeface="Times New Roman" pitchFamily="18" charset="0"/>
                <a:cs typeface="Times New Roman" pitchFamily="18" charset="0"/>
              </a:rPr>
              <a:t>TẠO, CHUYỂN GIAO CÔNG NGHỆ CHO CÁC HÃNG VÀ DOANH NGHIỆP </a:t>
            </a:r>
          </a:p>
          <a:p>
            <a:pPr algn="just">
              <a:buFontTx/>
              <a:buChar char="-"/>
            </a:pPr>
            <a:r>
              <a:rPr lang="en-US" sz="1200" b="1" dirty="0">
                <a:solidFill>
                  <a:schemeClr val="tx1"/>
                </a:solidFill>
                <a:latin typeface="Times New Roman" pitchFamily="18" charset="0"/>
                <a:cs typeface="Times New Roman" pitchFamily="18" charset="0"/>
              </a:rPr>
              <a:t> XUẤT KHẨU LAO ĐỘNG CÔNG NGHỆ </a:t>
            </a:r>
            <a:r>
              <a:rPr lang="en-US" sz="1200" b="1" dirty="0" smtClean="0">
                <a:solidFill>
                  <a:schemeClr val="tx1"/>
                </a:solidFill>
                <a:latin typeface="Times New Roman" pitchFamily="18" charset="0"/>
                <a:cs typeface="Times New Roman" pitchFamily="18" charset="0"/>
              </a:rPr>
              <a:t>CAO</a:t>
            </a:r>
          </a:p>
        </p:txBody>
      </p:sp>
      <p:pic>
        <p:nvPicPr>
          <p:cNvPr id="12" name="Picture 8"/>
          <p:cNvPicPr>
            <a:picLocks noChangeAspect="1" noChangeArrowheads="1"/>
          </p:cNvPicPr>
          <p:nvPr/>
        </p:nvPicPr>
        <p:blipFill>
          <a:blip r:embed="rId5"/>
          <a:srcRect/>
          <a:stretch>
            <a:fillRect/>
          </a:stretch>
        </p:blipFill>
        <p:spPr bwMode="auto">
          <a:xfrm>
            <a:off x="5574665" y="1071265"/>
            <a:ext cx="3141706" cy="2426865"/>
          </a:xfrm>
          <a:prstGeom prst="rect">
            <a:avLst/>
          </a:prstGeom>
          <a:noFill/>
          <a:ln w="9525">
            <a:noFill/>
            <a:miter lim="800000"/>
            <a:headEnd/>
            <a:tailEnd/>
          </a:ln>
          <a:effec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3528603"/>
            <a:ext cx="4798200" cy="2957794"/>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8186" y="4422101"/>
            <a:ext cx="4290607" cy="2427258"/>
          </a:xfrm>
          <a:prstGeom prst="rect">
            <a:avLst/>
          </a:prstGeom>
        </p:spPr>
      </p:pic>
      <p:sp>
        <p:nvSpPr>
          <p:cNvPr id="15" name="Rectangle 14"/>
          <p:cNvSpPr/>
          <p:nvPr/>
        </p:nvSpPr>
        <p:spPr>
          <a:xfrm>
            <a:off x="4972595" y="5541071"/>
            <a:ext cx="4117201" cy="923330"/>
          </a:xfrm>
          <a:prstGeom prst="rect">
            <a:avLst/>
          </a:prstGeom>
        </p:spPr>
        <p:txBody>
          <a:bodyPr wrap="square">
            <a:spAutoFit/>
          </a:bodyPr>
          <a:lstStyle/>
          <a:p>
            <a:pPr algn="just"/>
            <a:r>
              <a:rPr lang="vi-VN" dirty="0">
                <a:solidFill>
                  <a:srgbClr val="C00000"/>
                </a:solidFill>
                <a:latin typeface="Noto Sans"/>
              </a:rPr>
              <a:t>Chính vì thế, ngành kỹ thuật cơ khí luôn là một ngành học hấp dẫn thu </a:t>
            </a:r>
            <a:r>
              <a:rPr lang="vi-VN" dirty="0" smtClean="0">
                <a:solidFill>
                  <a:srgbClr val="C00000"/>
                </a:solidFill>
                <a:latin typeface="Noto Sans"/>
              </a:rPr>
              <a:t>hút</a:t>
            </a:r>
            <a:r>
              <a:rPr lang="en-US" dirty="0" smtClean="0">
                <a:solidFill>
                  <a:srgbClr val="C00000"/>
                </a:solidFill>
                <a:latin typeface="Noto Sans"/>
              </a:rPr>
              <a:t> </a:t>
            </a:r>
            <a:r>
              <a:rPr lang="vi-VN" dirty="0" smtClean="0">
                <a:solidFill>
                  <a:srgbClr val="C00000"/>
                </a:solidFill>
                <a:latin typeface="Noto Sans"/>
              </a:rPr>
              <a:t> </a:t>
            </a:r>
            <a:r>
              <a:rPr lang="vi-VN" dirty="0">
                <a:solidFill>
                  <a:srgbClr val="C00000"/>
                </a:solidFill>
                <a:latin typeface="Noto Sans"/>
              </a:rPr>
              <a:t>các bạn sinh viên</a:t>
            </a:r>
            <a:endParaRPr lang="vi-VN" dirty="0">
              <a:solidFill>
                <a:srgbClr val="C00000"/>
              </a:solidFill>
              <a:latin typeface="Noto Sans"/>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5927" y="3536623"/>
            <a:ext cx="1428750" cy="1428750"/>
          </a:xfrm>
          <a:prstGeom prst="rect">
            <a:avLst/>
          </a:prstGeom>
        </p:spPr>
      </p:pic>
    </p:spTree>
    <p:extLst>
      <p:ext uri="{BB962C8B-B14F-4D97-AF65-F5344CB8AC3E}">
        <p14:creationId xmlns:p14="http://schemas.microsoft.com/office/powerpoint/2010/main" val="2671377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7086600"/>
          </a:xfrm>
          <a:prstGeom prst="rect">
            <a:avLst/>
          </a:prstGeom>
        </p:spPr>
      </p:pic>
      <p:sp>
        <p:nvSpPr>
          <p:cNvPr id="5" name="TextBox 4"/>
          <p:cNvSpPr txBox="1"/>
          <p:nvPr/>
        </p:nvSpPr>
        <p:spPr>
          <a:xfrm>
            <a:off x="1981200" y="2667000"/>
            <a:ext cx="4191000" cy="830997"/>
          </a:xfrm>
          <a:prstGeom prst="rect">
            <a:avLst/>
          </a:prstGeom>
          <a:noFill/>
        </p:spPr>
        <p:txBody>
          <a:bodyPr wrap="square" rtlCol="0">
            <a:spAutoFit/>
          </a:bodyPr>
          <a:lstStyle/>
          <a:p>
            <a:r>
              <a:rPr lang="en-US" sz="4800" b="1" i="1" smtClean="0">
                <a:solidFill>
                  <a:schemeClr val="tx2"/>
                </a:solidFill>
              </a:rPr>
              <a:t>Thank you</a:t>
            </a:r>
          </a:p>
        </p:txBody>
      </p:sp>
    </p:spTree>
    <p:extLst>
      <p:ext uri="{BB962C8B-B14F-4D97-AF65-F5344CB8AC3E}">
        <p14:creationId xmlns:p14="http://schemas.microsoft.com/office/powerpoint/2010/main" val="3963132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2887</TotalTime>
  <Words>381</Words>
  <Application>Microsoft Office PowerPoint</Application>
  <PresentationFormat>On-screen Show (4:3)</PresentationFormat>
  <Paragraphs>35</Paragraphs>
  <Slides>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Noto Sans</vt:lpstr>
      <vt:lpstr>Roboto</vt:lpstr>
      <vt:lpstr>SFUFutura3</vt:lpstr>
      <vt:lpstr>Times New Roman</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Duy Anh</dc:creator>
  <cp:lastModifiedBy>DELL</cp:lastModifiedBy>
  <cp:revision>34</cp:revision>
  <dcterms:created xsi:type="dcterms:W3CDTF">2017-10-17T01:43:35Z</dcterms:created>
  <dcterms:modified xsi:type="dcterms:W3CDTF">2019-09-02T16:01:17Z</dcterms:modified>
</cp:coreProperties>
</file>